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6"/>
  </p:notesMasterIdLst>
  <p:sldIdLst>
    <p:sldId id="650" r:id="rId2"/>
    <p:sldId id="256" r:id="rId3"/>
    <p:sldId id="257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277" r:id="rId35"/>
    <p:sldId id="278" r:id="rId36"/>
    <p:sldId id="279" r:id="rId37"/>
    <p:sldId id="280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47" r:id="rId117"/>
    <p:sldId id="348" r:id="rId118"/>
    <p:sldId id="384" r:id="rId119"/>
    <p:sldId id="394" r:id="rId120"/>
    <p:sldId id="395" r:id="rId121"/>
    <p:sldId id="396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12" r:id="rId131"/>
    <p:sldId id="413" r:id="rId132"/>
    <p:sldId id="414" r:id="rId133"/>
    <p:sldId id="415" r:id="rId134"/>
    <p:sldId id="416" r:id="rId135"/>
    <p:sldId id="417" r:id="rId136"/>
    <p:sldId id="418" r:id="rId137"/>
    <p:sldId id="419" r:id="rId138"/>
    <p:sldId id="420" r:id="rId139"/>
    <p:sldId id="421" r:id="rId140"/>
    <p:sldId id="406" r:id="rId141"/>
    <p:sldId id="407" r:id="rId142"/>
    <p:sldId id="408" r:id="rId143"/>
    <p:sldId id="409" r:id="rId144"/>
    <p:sldId id="410" r:id="rId145"/>
    <p:sldId id="41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397" r:id="rId160"/>
    <p:sldId id="349" r:id="rId161"/>
    <p:sldId id="350" r:id="rId162"/>
    <p:sldId id="351" r:id="rId163"/>
    <p:sldId id="352" r:id="rId164"/>
    <p:sldId id="353" r:id="rId165"/>
    <p:sldId id="354" r:id="rId166"/>
    <p:sldId id="355" r:id="rId167"/>
    <p:sldId id="356" r:id="rId168"/>
    <p:sldId id="357" r:id="rId169"/>
    <p:sldId id="358" r:id="rId170"/>
    <p:sldId id="359" r:id="rId171"/>
    <p:sldId id="360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49" r:id="rId187"/>
    <p:sldId id="450" r:id="rId188"/>
    <p:sldId id="451" r:id="rId189"/>
    <p:sldId id="452" r:id="rId190"/>
    <p:sldId id="453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3" r:id="rId201"/>
    <p:sldId id="464" r:id="rId202"/>
    <p:sldId id="465" r:id="rId203"/>
    <p:sldId id="466" r:id="rId204"/>
    <p:sldId id="467" r:id="rId205"/>
    <p:sldId id="468" r:id="rId206"/>
    <p:sldId id="469" r:id="rId207"/>
    <p:sldId id="470" r:id="rId208"/>
    <p:sldId id="471" r:id="rId209"/>
    <p:sldId id="472" r:id="rId210"/>
    <p:sldId id="473" r:id="rId211"/>
    <p:sldId id="474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2" r:id="rId220"/>
    <p:sldId id="483" r:id="rId221"/>
    <p:sldId id="484" r:id="rId222"/>
    <p:sldId id="485" r:id="rId223"/>
    <p:sldId id="486" r:id="rId224"/>
    <p:sldId id="487" r:id="rId225"/>
    <p:sldId id="488" r:id="rId226"/>
    <p:sldId id="489" r:id="rId227"/>
    <p:sldId id="490" r:id="rId228"/>
    <p:sldId id="491" r:id="rId229"/>
    <p:sldId id="492" r:id="rId230"/>
    <p:sldId id="493" r:id="rId231"/>
    <p:sldId id="494" r:id="rId232"/>
    <p:sldId id="495" r:id="rId233"/>
    <p:sldId id="496" r:id="rId234"/>
    <p:sldId id="497" r:id="rId235"/>
    <p:sldId id="498" r:id="rId236"/>
    <p:sldId id="500" r:id="rId237"/>
    <p:sldId id="501" r:id="rId238"/>
    <p:sldId id="502" r:id="rId239"/>
    <p:sldId id="499" r:id="rId240"/>
    <p:sldId id="503" r:id="rId241"/>
    <p:sldId id="504" r:id="rId242"/>
    <p:sldId id="505" r:id="rId243"/>
    <p:sldId id="506" r:id="rId244"/>
    <p:sldId id="507" r:id="rId245"/>
    <p:sldId id="508" r:id="rId246"/>
    <p:sldId id="509" r:id="rId247"/>
    <p:sldId id="510" r:id="rId248"/>
    <p:sldId id="511" r:id="rId249"/>
    <p:sldId id="512" r:id="rId250"/>
    <p:sldId id="513" r:id="rId251"/>
    <p:sldId id="514" r:id="rId252"/>
    <p:sldId id="515" r:id="rId253"/>
    <p:sldId id="516" r:id="rId254"/>
    <p:sldId id="517" r:id="rId255"/>
    <p:sldId id="518" r:id="rId256"/>
    <p:sldId id="519" r:id="rId257"/>
    <p:sldId id="520" r:id="rId258"/>
    <p:sldId id="521" r:id="rId259"/>
    <p:sldId id="522" r:id="rId260"/>
    <p:sldId id="523" r:id="rId261"/>
    <p:sldId id="524" r:id="rId262"/>
    <p:sldId id="525" r:id="rId263"/>
    <p:sldId id="526" r:id="rId264"/>
    <p:sldId id="527" r:id="rId265"/>
    <p:sldId id="528" r:id="rId266"/>
    <p:sldId id="529" r:id="rId267"/>
    <p:sldId id="530" r:id="rId268"/>
    <p:sldId id="531" r:id="rId269"/>
    <p:sldId id="532" r:id="rId270"/>
    <p:sldId id="551" r:id="rId271"/>
    <p:sldId id="533" r:id="rId272"/>
    <p:sldId id="534" r:id="rId273"/>
    <p:sldId id="535" r:id="rId274"/>
    <p:sldId id="538" r:id="rId275"/>
    <p:sldId id="539" r:id="rId276"/>
    <p:sldId id="540" r:id="rId277"/>
    <p:sldId id="536" r:id="rId278"/>
    <p:sldId id="541" r:id="rId279"/>
    <p:sldId id="542" r:id="rId280"/>
    <p:sldId id="543" r:id="rId281"/>
    <p:sldId id="544" r:id="rId282"/>
    <p:sldId id="537" r:id="rId283"/>
    <p:sldId id="545" r:id="rId284"/>
    <p:sldId id="546" r:id="rId285"/>
    <p:sldId id="547" r:id="rId286"/>
    <p:sldId id="548" r:id="rId287"/>
    <p:sldId id="549" r:id="rId288"/>
    <p:sldId id="550" r:id="rId289"/>
    <p:sldId id="552" r:id="rId290"/>
    <p:sldId id="553" r:id="rId291"/>
    <p:sldId id="555" r:id="rId292"/>
    <p:sldId id="554" r:id="rId293"/>
    <p:sldId id="556" r:id="rId294"/>
    <p:sldId id="557" r:id="rId295"/>
    <p:sldId id="558" r:id="rId296"/>
    <p:sldId id="559" r:id="rId297"/>
    <p:sldId id="560" r:id="rId298"/>
    <p:sldId id="568" r:id="rId299"/>
    <p:sldId id="569" r:id="rId300"/>
    <p:sldId id="570" r:id="rId301"/>
    <p:sldId id="571" r:id="rId302"/>
    <p:sldId id="572" r:id="rId303"/>
    <p:sldId id="573" r:id="rId304"/>
    <p:sldId id="574" r:id="rId305"/>
    <p:sldId id="575" r:id="rId306"/>
    <p:sldId id="576" r:id="rId307"/>
    <p:sldId id="577" r:id="rId308"/>
    <p:sldId id="578" r:id="rId309"/>
    <p:sldId id="588" r:id="rId310"/>
    <p:sldId id="589" r:id="rId311"/>
    <p:sldId id="590" r:id="rId312"/>
    <p:sldId id="591" r:id="rId313"/>
    <p:sldId id="606" r:id="rId314"/>
    <p:sldId id="607" r:id="rId315"/>
    <p:sldId id="608" r:id="rId316"/>
    <p:sldId id="609" r:id="rId317"/>
    <p:sldId id="610" r:id="rId318"/>
    <p:sldId id="592" r:id="rId319"/>
    <p:sldId id="593" r:id="rId320"/>
    <p:sldId id="594" r:id="rId321"/>
    <p:sldId id="595" r:id="rId322"/>
    <p:sldId id="596" r:id="rId323"/>
    <p:sldId id="597" r:id="rId324"/>
    <p:sldId id="598" r:id="rId325"/>
    <p:sldId id="599" r:id="rId326"/>
    <p:sldId id="600" r:id="rId327"/>
    <p:sldId id="601" r:id="rId328"/>
    <p:sldId id="602" r:id="rId329"/>
    <p:sldId id="603" r:id="rId330"/>
    <p:sldId id="604" r:id="rId331"/>
    <p:sldId id="605" r:id="rId332"/>
    <p:sldId id="579" r:id="rId333"/>
    <p:sldId id="580" r:id="rId334"/>
    <p:sldId id="581" r:id="rId335"/>
    <p:sldId id="582" r:id="rId336"/>
    <p:sldId id="611" r:id="rId337"/>
    <p:sldId id="612" r:id="rId338"/>
    <p:sldId id="613" r:id="rId339"/>
    <p:sldId id="614" r:id="rId340"/>
    <p:sldId id="615" r:id="rId341"/>
    <p:sldId id="616" r:id="rId342"/>
    <p:sldId id="617" r:id="rId343"/>
    <p:sldId id="618" r:id="rId344"/>
    <p:sldId id="619" r:id="rId345"/>
    <p:sldId id="620" r:id="rId346"/>
    <p:sldId id="621" r:id="rId347"/>
    <p:sldId id="622" r:id="rId348"/>
    <p:sldId id="623" r:id="rId349"/>
    <p:sldId id="624" r:id="rId350"/>
    <p:sldId id="625" r:id="rId351"/>
    <p:sldId id="651" r:id="rId352"/>
    <p:sldId id="652" r:id="rId353"/>
    <p:sldId id="653" r:id="rId354"/>
    <p:sldId id="654" r:id="rId355"/>
    <p:sldId id="655" r:id="rId356"/>
    <p:sldId id="656" r:id="rId357"/>
    <p:sldId id="657" r:id="rId358"/>
    <p:sldId id="658" r:id="rId359"/>
    <p:sldId id="583" r:id="rId360"/>
    <p:sldId id="584" r:id="rId361"/>
    <p:sldId id="585" r:id="rId362"/>
    <p:sldId id="626" r:id="rId363"/>
    <p:sldId id="627" r:id="rId364"/>
    <p:sldId id="628" r:id="rId365"/>
    <p:sldId id="629" r:id="rId366"/>
    <p:sldId id="630" r:id="rId367"/>
    <p:sldId id="631" r:id="rId368"/>
    <p:sldId id="632" r:id="rId369"/>
    <p:sldId id="633" r:id="rId370"/>
    <p:sldId id="634" r:id="rId371"/>
    <p:sldId id="635" r:id="rId372"/>
    <p:sldId id="644" r:id="rId373"/>
    <p:sldId id="645" r:id="rId374"/>
    <p:sldId id="646" r:id="rId375"/>
    <p:sldId id="647" r:id="rId376"/>
    <p:sldId id="648" r:id="rId377"/>
    <p:sldId id="649" r:id="rId378"/>
    <p:sldId id="636" r:id="rId379"/>
    <p:sldId id="637" r:id="rId380"/>
    <p:sldId id="638" r:id="rId381"/>
    <p:sldId id="639" r:id="rId382"/>
    <p:sldId id="640" r:id="rId383"/>
    <p:sldId id="641" r:id="rId384"/>
    <p:sldId id="642" r:id="rId385"/>
    <p:sldId id="643" r:id="rId386"/>
    <p:sldId id="586" r:id="rId387"/>
    <p:sldId id="587" r:id="rId388"/>
    <p:sldId id="561" r:id="rId389"/>
    <p:sldId id="562" r:id="rId390"/>
    <p:sldId id="563" r:id="rId391"/>
    <p:sldId id="564" r:id="rId392"/>
    <p:sldId id="565" r:id="rId393"/>
    <p:sldId id="566" r:id="rId394"/>
    <p:sldId id="567" r:id="rId39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60" autoAdjust="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theme" Target="theme/theme1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9A7A4-CD96-441F-B24D-FB31FDE0541D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5C788-E129-477C-837B-FFCDF7619D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63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https://v4.mui.com/ru/getting-started/installation/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73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https://v4.mui.com/ru/getting-started/usage/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5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https://v4.mui.com/ru/getting-started/templates/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48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https://v4.mui.com/ru/components/container/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91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https://v4.mui.com/ru/components/grid/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222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</a:t>
            </a:r>
            <a:r>
              <a:rPr lang="ru-RU" dirty="0"/>
              <a:t> </a:t>
            </a:r>
            <a:r>
              <a:rPr lang="ru-RU" dirty="0" err="1"/>
              <a:t>MuiInputAdornment</a:t>
            </a:r>
            <a:r>
              <a:rPr lang="ru-RU" dirty="0"/>
              <a:t> можно использовать для предоставления пропсов по умолчанию или переопределений стиля на уровне темы.</a:t>
            </a:r>
          </a:p>
          <a:p>
            <a:r>
              <a:rPr lang="en-US" dirty="0"/>
              <a:t>&lt;</a:t>
            </a:r>
            <a:r>
              <a:rPr lang="en-US" dirty="0" err="1"/>
              <a:t>AccountCircle</a:t>
            </a:r>
            <a:r>
              <a:rPr lang="en-US" dirty="0"/>
              <a:t> /&gt;</a:t>
            </a:r>
            <a:r>
              <a:rPr lang="ru-RU" dirty="0"/>
              <a:t> - тип иконки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90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https://blog.skillfactory.ru/glossary/redux/</a:t>
            </a:r>
            <a:endParaRPr lang="ru-RU" dirty="0"/>
          </a:p>
          <a:p>
            <a:r>
              <a:rPr lang="en-US" dirty="0"/>
              <a:t>https://reactdev.ru/libs/redux/basics/Actions/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5C788-E129-477C-837B-FFCDF7619DE8}" type="slidenum">
              <a:rPr lang="ru-RU" smtClean="0"/>
              <a:t>289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79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AA799-6FB1-4757-B799-51096BF46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A9227A-BD85-44B2-81C7-F10A391D4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748086-6C29-44A1-83AF-4A9791A3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5579-8894-48B8-845D-D30D31F68222}" type="datetime1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96370B-4492-41CE-AE2B-EEF79349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3E8D5D-814C-4D8B-BB8F-6D66FE3A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96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EAE9F-A5AC-4476-B1FC-82DEB6C5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CD79AD-DDF1-4353-A3F8-DC44EA1AA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D97F4E-BF7C-4CD2-B517-1F9CAB0C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2C04D-0368-4E7A-8BBD-050DD4A6DF33}" type="datetime1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A5728D-E8AE-4597-A09C-2788A3FA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3B54B8-14C3-4C34-98F6-C4664E90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71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BB8CAA4-14A0-4D84-82FF-867527E74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5C6C63-9082-4EFE-99A2-521A4E28F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E1C9BE-A727-4719-B0EC-7324B3E6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5652-AF6A-42AF-BA0B-D1CD45E8C8B2}" type="datetime1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F33213-2C1C-4A84-B5C1-B732E0F1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37453-911F-45A4-A561-EBFFB4FC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1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C0F96-1605-44DF-9810-0C40D3C1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46194F-F85E-4895-B991-5893FC28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558DE9-7A62-459C-8BEE-FD76F118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6C90-C21C-4298-9391-BE7E279DDD25}" type="datetime1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D8F655-26BF-4865-819C-E37491B8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9941B0-8622-48CD-BC31-9EECAD8A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67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62FA6-F2E8-463F-88DF-4A203F3B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2815C0-888D-46A7-BF83-132A17532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51F814-F308-4403-BBE1-83057CA5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C9A2-CFA0-44CE-9182-3BAC456CED00}" type="datetime1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CB54DE-82CB-4704-8A5B-DF002A7F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2502F-75CD-4D7F-B43F-EE4C0EA6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36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FFC75-1F4B-434B-8BFF-673FDAED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1CC035-39B9-46CD-AB7E-51D40AE66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6F99EE-F9DF-446F-8BE3-D2D96595E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C82F2F-41FE-4D25-B3E6-51343D96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5DA4-59F5-43DE-ACC4-47713C8B6ED8}" type="datetime1">
              <a:rPr lang="ru-RU" smtClean="0"/>
              <a:t>27.02.2025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543C06-731F-4A85-A5AD-62A67309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C4855F-23EE-48B2-A989-D6C85EA1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7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BF2A7-71E3-4A00-BBF4-266B43B9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80C050-1C31-4F56-9C0E-E08E6545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FE6022-834D-48E8-BEC7-5A449F6D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9BF4E0-C6F3-409F-9BA4-725EDE80B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8F0A16-BDF7-4743-88E4-1DDFBFCB5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D8B2F54-9446-4063-B7E6-7FDBEE9D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1513-5282-4381-B043-59A75D517062}" type="datetime1">
              <a:rPr lang="ru-RU" smtClean="0"/>
              <a:t>27.02.2025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581A452-99AA-41FD-9FE6-79283875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41110D-6B67-4935-8DB8-EDFBE5E1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02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5D9BC-652C-4A4C-9F07-455B5B0D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FE4FCD-01F1-4974-B8EC-A3E4042E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3B99-F1D3-4DE6-8856-459F890609CA}" type="datetime1">
              <a:rPr lang="ru-RU" smtClean="0"/>
              <a:t>27.02.2025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4B8FC48-1C1D-4B8C-B1B7-70B6D365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55FBBA-94E4-4300-9C63-34234C42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67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57C740-CC0F-4350-9A77-A31747BC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EA76-4754-4A4F-AD84-648BD5DA2291}" type="datetime1">
              <a:rPr lang="ru-RU" smtClean="0"/>
              <a:t>27.02.2025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E1C795-2A9E-46E9-80AC-9CA22ADF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C52454-B96C-46A8-B695-05B9F257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4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5B86F-F589-4879-9AC5-0D3CEAC10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E4D7D-E303-43B8-9A0E-458C411D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615D0B-9299-4BC5-8DFE-9BF6C2939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71CBE6-25B6-4654-83F7-2CBA237F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1F9F-705D-4568-8AD5-86D9888F49F8}" type="datetime1">
              <a:rPr lang="ru-RU" smtClean="0"/>
              <a:t>27.02.2025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D7B381-7BA9-404D-9260-B2CB06CC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29FA82-D71C-403B-993F-F0657B81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32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194DF3-08A9-4DB6-8C26-9E77E57E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F2EE757-768D-41B9-AA58-0C9C5F782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622960-839A-4E00-AB1E-1F66C8C27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A04320-5BFE-4BFA-B0AA-1312EAA9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C636-6C02-4E2F-86C1-219D9F12B0DE}" type="datetime1">
              <a:rPr lang="ru-RU" smtClean="0"/>
              <a:t>27.02.2025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B67C91-C27E-4FDE-B4ED-03A1000E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F7EDFC-75CA-4840-8F12-CE626BD4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1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B5AE0-3E6A-44B2-88F2-ACDE46C7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0999F7-4DFC-4A90-8421-64BD20D57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87F0B-EECB-4E0F-9D89-14177B178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A85E8-0700-40C6-9B2C-D8E99DEF5FF8}" type="datetime1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66AB5-9A38-4428-9B1C-8110B10E9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6021ED-6680-405B-9C04-53A3C29F8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CB33F-535A-4D66-94AD-27902166E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16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u.wikipedia.org/wiki/%D0%9D%D0%B5%D0%B8%D0%B7%D0%BC%D0%B5%D0%BD%D1%8F%D0%B5%D0%BC%D1%8B%D0%B9_%D0%BE%D0%B1%D1%8A%D0%B5%D0%BA%D1%8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ylermcginnis.com/free-react-bootcamp/" TargetMode="External"/><Relationship Id="rId3" Type="http://schemas.openxmlformats.org/officeDocument/2006/relationships/hyperlink" Target="https://www.codecademy.com/learn/react-101" TargetMode="External"/><Relationship Id="rId7" Type="http://schemas.openxmlformats.org/officeDocument/2006/relationships/hyperlink" Target="https://egghead.io/courses/the-beginner-s-guide-to-react" TargetMode="External"/><Relationship Id="rId2" Type="http://schemas.openxmlformats.org/officeDocument/2006/relationships/hyperlink" Target="https://glitch.com/glimmer/post/react-starter-ki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ontarm.com/courses/react-fundamentals/" TargetMode="External"/><Relationship Id="rId5" Type="http://schemas.openxmlformats.org/officeDocument/2006/relationships/hyperlink" Target="https://www.youtube.com/watch?v=Ke90Tje7VS0" TargetMode="External"/><Relationship Id="rId10" Type="http://schemas.openxmlformats.org/officeDocument/2006/relationships/hyperlink" Target="https://fullstackopen.com/en/" TargetMode="External"/><Relationship Id="rId4" Type="http://schemas.openxmlformats.org/officeDocument/2006/relationships/hyperlink" Target="https://egghead.io/courses/start-learning-react" TargetMode="External"/><Relationship Id="rId9" Type="http://schemas.openxmlformats.org/officeDocument/2006/relationships/hyperlink" Target="https://scrimba.com/g/glearnreac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4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6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reactjs.org/docs/glossary.html#single-page-application" TargetMode="External"/><Relationship Id="rId2" Type="http://schemas.openxmlformats.org/officeDocument/2006/relationships/hyperlink" Target="https://github.com/facebookincubator/create-react-app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odejs.org/r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1F7546-2119-4940-A4E1-DEDD36E1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4E73-9F0B-4F15-9D1A-C77972D9079D}"/>
              </a:ext>
            </a:extLst>
          </p:cNvPr>
          <p:cNvSpPr txBox="1"/>
          <p:nvPr/>
        </p:nvSpPr>
        <p:spPr>
          <a:xfrm>
            <a:off x="770916" y="792963"/>
            <a:ext cx="3732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https://typescript-handbook.ru/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1FFBCA-BE6A-49EC-8776-9BFEDF4B4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7" y="1193073"/>
            <a:ext cx="4834647" cy="4834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F361D-AD29-4FA1-A2BA-BD2F5C9EF16E}"/>
              </a:ext>
            </a:extLst>
          </p:cNvPr>
          <p:cNvSpPr txBox="1"/>
          <p:nvPr/>
        </p:nvSpPr>
        <p:spPr>
          <a:xfrm>
            <a:off x="5722295" y="823741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https://ru.legacy.reactjs.org/docs/getting-started.html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47BFB6-5184-4A38-986C-366B597B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34" y="1199613"/>
            <a:ext cx="4834646" cy="48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2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D7228F-B88B-44FA-9F90-5C05FC4B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7" y="1754531"/>
            <a:ext cx="7520849" cy="18219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AE77CC-C417-4A0A-A476-D9543C7E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81" y="4052868"/>
            <a:ext cx="8115179" cy="1472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E987D-F735-49F2-A794-4A65871D5242}"/>
              </a:ext>
            </a:extLst>
          </p:cNvPr>
          <p:cNvSpPr txBox="1"/>
          <p:nvPr/>
        </p:nvSpPr>
        <p:spPr>
          <a:xfrm>
            <a:off x="708746" y="546822"/>
            <a:ext cx="10737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Babel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компилирует JSX в вызовы </a:t>
            </a:r>
            <a:r>
              <a:rPr lang="ru-RU" sz="1800" dirty="0" err="1">
                <a:solidFill>
                  <a:srgbClr val="1A1A1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React.createElement</a:t>
            </a:r>
            <a:r>
              <a:rPr lang="ru-RU" sz="1800" dirty="0">
                <a:solidFill>
                  <a:srgbClr val="1A1A1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1751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F2202-4E95-44A4-BF03-7672E0458276}"/>
              </a:ext>
            </a:extLst>
          </p:cNvPr>
          <p:cNvSpPr txBox="1"/>
          <p:nvPr/>
        </p:nvSpPr>
        <p:spPr>
          <a:xfrm>
            <a:off x="603031" y="3277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Поднятие состояния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18A66-75EB-497E-9ADE-2F40790CE18D}"/>
              </a:ext>
            </a:extLst>
          </p:cNvPr>
          <p:cNvSpPr txBox="1"/>
          <p:nvPr/>
        </p:nvSpPr>
        <p:spPr>
          <a:xfrm>
            <a:off x="603031" y="741002"/>
            <a:ext cx="1125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Оба компонента </a:t>
            </a:r>
            <a:r>
              <a:rPr lang="ru-RU" dirty="0" err="1"/>
              <a:t>TemperatureInput</a:t>
            </a:r>
            <a:r>
              <a:rPr lang="ru-RU" dirty="0"/>
              <a:t> независимо хранят свои значения в локальном состоянии: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641D06-58A4-46FD-B7D2-60CFF36C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1" y="1110333"/>
            <a:ext cx="8414845" cy="55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9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E3F23-A200-4D8A-AAA7-9444522C71F2}"/>
              </a:ext>
            </a:extLst>
          </p:cNvPr>
          <p:cNvSpPr txBox="1"/>
          <p:nvPr/>
        </p:nvSpPr>
        <p:spPr>
          <a:xfrm>
            <a:off x="382313" y="268042"/>
            <a:ext cx="1109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Допустим, что </a:t>
            </a:r>
            <a:r>
              <a:rPr lang="ru-RU" dirty="0" err="1"/>
              <a:t>this.props.temperature</a:t>
            </a:r>
            <a:r>
              <a:rPr lang="ru-RU" dirty="0"/>
              <a:t> уже существует, хотя надо будет передать его из </a:t>
            </a:r>
            <a:r>
              <a:rPr lang="ru-RU" dirty="0" err="1"/>
              <a:t>Calculator</a:t>
            </a:r>
            <a:r>
              <a:rPr lang="ru-RU" dirty="0"/>
              <a:t> в будущем: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24F0A8-2088-4F25-AD6D-5D447F5E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3" y="817429"/>
            <a:ext cx="10801710" cy="1973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40C70-5487-418B-A27B-526997C55D94}"/>
              </a:ext>
            </a:extLst>
          </p:cNvPr>
          <p:cNvSpPr txBox="1"/>
          <p:nvPr/>
        </p:nvSpPr>
        <p:spPr>
          <a:xfrm>
            <a:off x="382313" y="2970552"/>
            <a:ext cx="1145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Теперь, когда </a:t>
            </a:r>
            <a:r>
              <a:rPr lang="en-US" dirty="0" err="1"/>
              <a:t>TemperatureInput</a:t>
            </a:r>
            <a:r>
              <a:rPr lang="en-US" dirty="0"/>
              <a:t> </a:t>
            </a:r>
            <a:r>
              <a:rPr lang="ru-RU" dirty="0"/>
              <a:t>хочет обновить свою температуру, он вызывает </a:t>
            </a:r>
            <a:r>
              <a:rPr lang="en-US" dirty="0" err="1"/>
              <a:t>this.props.onTemperatureChange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DDCD9C-8B8B-4EE2-AD3C-82A8FE74B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3" y="3404897"/>
            <a:ext cx="11251609" cy="18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133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3DF54-C497-4AAA-A06C-5515D1329EA7}"/>
              </a:ext>
            </a:extLst>
          </p:cNvPr>
          <p:cNvSpPr txBox="1"/>
          <p:nvPr/>
        </p:nvSpPr>
        <p:spPr>
          <a:xfrm>
            <a:off x="287720" y="227526"/>
            <a:ext cx="11615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Вместо вызова </a:t>
            </a:r>
            <a:r>
              <a:rPr lang="en-US" dirty="0" err="1"/>
              <a:t>this.setState</a:t>
            </a:r>
            <a:r>
              <a:rPr lang="en-US" dirty="0"/>
              <a:t>(), </a:t>
            </a:r>
            <a:r>
              <a:rPr lang="ru-RU" dirty="0"/>
              <a:t>когда надо внести изменения, теперь вызываем </a:t>
            </a:r>
            <a:r>
              <a:rPr lang="en-US" dirty="0" err="1"/>
              <a:t>this.props.onTemperatureChange</a:t>
            </a:r>
            <a:r>
              <a:rPr lang="en-US" dirty="0"/>
              <a:t>(), </a:t>
            </a:r>
            <a:r>
              <a:rPr lang="ru-RU" dirty="0"/>
              <a:t>который передаётся компонентом </a:t>
            </a:r>
            <a:r>
              <a:rPr lang="en-US" dirty="0"/>
              <a:t>Calculator: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65C4DF-BBD4-493D-B021-3CBD0901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9" y="881740"/>
            <a:ext cx="8808983" cy="38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79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3E1B19-A3CC-4B85-BD3C-37FF1ED0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5" y="456785"/>
            <a:ext cx="10510810" cy="47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7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2FFD5-5758-4C51-9769-7EE7F77C7961}"/>
              </a:ext>
            </a:extLst>
          </p:cNvPr>
          <p:cNvSpPr txBox="1"/>
          <p:nvPr/>
        </p:nvSpPr>
        <p:spPr>
          <a:xfrm>
            <a:off x="413844" y="255666"/>
            <a:ext cx="11331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ввести 37 как значение поля ввода для температуры по шкале Цельсия, состояние компонента </a:t>
            </a:r>
            <a:r>
              <a:rPr lang="ru-RU" dirty="0" err="1"/>
              <a:t>Calculator</a:t>
            </a:r>
            <a:r>
              <a:rPr lang="ru-RU" dirty="0"/>
              <a:t> будет: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E5E3A0-1171-4C67-83AA-AA04D23A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8" y="1162795"/>
            <a:ext cx="3665800" cy="1840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D8C74-7FAD-4C95-8062-48167E13DBA3}"/>
              </a:ext>
            </a:extLst>
          </p:cNvPr>
          <p:cNvSpPr txBox="1"/>
          <p:nvPr/>
        </p:nvSpPr>
        <p:spPr>
          <a:xfrm>
            <a:off x="413844" y="3223765"/>
            <a:ext cx="11331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позднее изменим поле для ввода градусов по шкале Фаренгейта на 212, состояние </a:t>
            </a:r>
            <a:r>
              <a:rPr lang="ru-RU" dirty="0" err="1"/>
              <a:t>Calculator</a:t>
            </a:r>
            <a:r>
              <a:rPr lang="ru-RU" dirty="0"/>
              <a:t> будет: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E12700-E7C6-4ECD-AAAD-8F28ECEA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7" y="3593097"/>
            <a:ext cx="3686821" cy="18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34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56642-CD8E-4E99-8828-9412A5C88F41}"/>
              </a:ext>
            </a:extLst>
          </p:cNvPr>
          <p:cNvSpPr txBox="1"/>
          <p:nvPr/>
        </p:nvSpPr>
        <p:spPr>
          <a:xfrm>
            <a:off x="303486" y="236511"/>
            <a:ext cx="11504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Поля вводов остаются в синхронизации, поскольку их значения вычисляются из одного и того же состояния: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BAC8E0-1890-494D-9154-ED4DA466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6" y="605842"/>
            <a:ext cx="10942565" cy="57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19E9B9-5FCE-4AE5-BCC8-EE7F9630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6" y="613084"/>
            <a:ext cx="11501243" cy="31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83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6ECC04-9193-4744-B0C7-33680DA8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9" y="254712"/>
            <a:ext cx="7975208" cy="64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5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108</a:t>
            </a:fld>
            <a:endParaRPr lang="ru-RU"/>
          </a:p>
        </p:txBody>
      </p:sp>
      <p:pic>
        <p:nvPicPr>
          <p:cNvPr id="2050" name="Picture 2" descr="Мониторинг состояния в React DevTools">
            <a:extLst>
              <a:ext uri="{FF2B5EF4-FFF2-40B4-BE49-F238E27FC236}">
                <a16:creationId xmlns:a16="http://schemas.microsoft.com/office/drawing/2014/main" id="{9D2BCDB4-484A-48E4-BDF5-515D12C228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4" y="259474"/>
            <a:ext cx="11363580" cy="587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872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109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C00BB-1F56-40F5-A353-A038CF58ABDB}"/>
              </a:ext>
            </a:extLst>
          </p:cNvPr>
          <p:cNvSpPr txBox="1"/>
          <p:nvPr/>
        </p:nvSpPr>
        <p:spPr>
          <a:xfrm>
            <a:off x="4229100" y="31194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Композиция против наследования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6744F-E8E0-4876-A333-AF0EBE72062C}"/>
              </a:ext>
            </a:extLst>
          </p:cNvPr>
          <p:cNvSpPr txBox="1"/>
          <p:nvPr/>
        </p:nvSpPr>
        <p:spPr>
          <a:xfrm>
            <a:off x="524202" y="819835"/>
            <a:ext cx="10716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Специальный </a:t>
            </a:r>
            <a:r>
              <a:rPr lang="ru-RU" dirty="0" err="1"/>
              <a:t>проп</a:t>
            </a:r>
            <a:r>
              <a:rPr lang="ru-RU" dirty="0"/>
              <a:t> </a:t>
            </a:r>
            <a:r>
              <a:rPr lang="ru-RU" dirty="0" err="1"/>
              <a:t>children</a:t>
            </a:r>
            <a:r>
              <a:rPr lang="ru-RU" dirty="0"/>
              <a:t> передает дочерние элементы сразу на вывод: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1AC454-7BBC-462D-9319-4D6D935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2" y="1327722"/>
            <a:ext cx="10414294" cy="31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F63190-7FC4-447F-B998-933E16E5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55" y="1795741"/>
            <a:ext cx="7621871" cy="3266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D771F-AB29-4480-80B3-23E6CEC7FF3B}"/>
              </a:ext>
            </a:extLst>
          </p:cNvPr>
          <p:cNvSpPr txBox="1"/>
          <p:nvPr/>
        </p:nvSpPr>
        <p:spPr>
          <a:xfrm>
            <a:off x="686555" y="80067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Эти объекты называются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React-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элементами. 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8751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4E2C5-6068-4D5C-BD96-571027EF68AD}"/>
              </a:ext>
            </a:extLst>
          </p:cNvPr>
          <p:cNvSpPr txBox="1"/>
          <p:nvPr/>
        </p:nvSpPr>
        <p:spPr>
          <a:xfrm>
            <a:off x="492672" y="378400"/>
            <a:ext cx="10861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позволит передать компоненту произвольные дочерние элементы, вложив их в JSX: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2A17B0-8CBA-48D0-8BD1-418EA17D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2" y="747732"/>
            <a:ext cx="9486900" cy="56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907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B3E13-1231-4CEE-8983-59AC456872A0}"/>
              </a:ext>
            </a:extLst>
          </p:cNvPr>
          <p:cNvSpPr txBox="1"/>
          <p:nvPr/>
        </p:nvSpPr>
        <p:spPr>
          <a:xfrm>
            <a:off x="366547" y="287197"/>
            <a:ext cx="11362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Иногда в компоненте необходимо иметь несколько мест для вставки. В таком случае можно придумать свой формат, а не использовать </a:t>
            </a:r>
            <a:r>
              <a:rPr lang="ru-RU" dirty="0" err="1"/>
              <a:t>children</a:t>
            </a:r>
            <a:r>
              <a:rPr lang="ru-RU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A70AF8-8423-41C6-BEE9-C5C59147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7" y="933528"/>
            <a:ext cx="6113081" cy="47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58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8AC10F-F635-4F58-846C-F959CF68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2" y="455699"/>
            <a:ext cx="3570871" cy="45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31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95043-D829-40F9-9363-51DACD66BA1E}"/>
              </a:ext>
            </a:extLst>
          </p:cNvPr>
          <p:cNvSpPr txBox="1"/>
          <p:nvPr/>
        </p:nvSpPr>
        <p:spPr>
          <a:xfrm>
            <a:off x="413845" y="346870"/>
            <a:ext cx="1131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Тут «частный» вариант компонента рендерит более «общий» и настраивает его с помощью пропсов: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C728AA-730E-4E9E-8E52-93FE77A7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4" y="818678"/>
            <a:ext cx="5056789" cy="41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83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384597-742A-4B23-B703-1959B47C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2" y="586315"/>
            <a:ext cx="10645874" cy="31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46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F5C5-48F8-42D7-A5DE-8E35192B760B}"/>
              </a:ext>
            </a:extLst>
          </p:cNvPr>
          <p:cNvSpPr txBox="1"/>
          <p:nvPr/>
        </p:nvSpPr>
        <p:spPr>
          <a:xfrm>
            <a:off x="303486" y="378401"/>
            <a:ext cx="11378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Композиция хорошо работает и для компонентов, определённых через классы: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3F3F5B-4922-47E7-BA78-81CD2CD7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6" y="877882"/>
            <a:ext cx="5908128" cy="541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014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D2CA8D-F79D-45DB-AF35-D6239919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6" y="419469"/>
            <a:ext cx="8416509" cy="29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53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21EF3A-D408-43EE-A732-0AB96C2E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83" y="456785"/>
            <a:ext cx="6931400" cy="44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566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E8932F-856D-458C-BE1C-DA8CEE3C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6" y="407462"/>
            <a:ext cx="9535637" cy="34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729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119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BC328-5D15-4ACE-A84F-FE5E7DE4A12E}"/>
              </a:ext>
            </a:extLst>
          </p:cNvPr>
          <p:cNvSpPr txBox="1"/>
          <p:nvPr/>
        </p:nvSpPr>
        <p:spPr>
          <a:xfrm>
            <a:off x="5379982" y="31194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JSX </a:t>
            </a:r>
            <a:r>
              <a:rPr lang="ru-RU" dirty="0"/>
              <a:t>в деталях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EDC8D-9AE3-434E-A10A-389003A18FF5}"/>
              </a:ext>
            </a:extLst>
          </p:cNvPr>
          <p:cNvSpPr txBox="1"/>
          <p:nvPr/>
        </p:nvSpPr>
        <p:spPr>
          <a:xfrm>
            <a:off x="918342" y="75196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Этот </a:t>
            </a:r>
            <a:r>
              <a:rPr lang="en-US" dirty="0"/>
              <a:t>JSX-</a:t>
            </a:r>
            <a:r>
              <a:rPr lang="ru-RU" dirty="0"/>
              <a:t>код: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17906E-5D2B-4B75-8A16-D238FA69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42" y="1231400"/>
            <a:ext cx="6093372" cy="1379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C5324-9D5A-486D-AE4F-FEB74A77152F}"/>
              </a:ext>
            </a:extLst>
          </p:cNvPr>
          <p:cNvSpPr txBox="1"/>
          <p:nvPr/>
        </p:nvSpPr>
        <p:spPr>
          <a:xfrm>
            <a:off x="918342" y="285019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Скомпилируется в: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EEBCF7-D2CB-41C9-A510-44DE398F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42" y="3219528"/>
            <a:ext cx="5340568" cy="21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8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BEEC6-B923-48B8-A415-5F099EFAC49C}"/>
              </a:ext>
            </a:extLst>
          </p:cNvPr>
          <p:cNvSpPr txBox="1"/>
          <p:nvPr/>
        </p:nvSpPr>
        <p:spPr>
          <a:xfrm>
            <a:off x="618796" y="39077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82C34"/>
                </a:solidFill>
                <a:effectLst/>
                <a:latin typeface="-apple-system"/>
              </a:rPr>
              <a:t>Рендеринг элементов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005031-AF1E-410D-B415-AC3D3D24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5" y="1055222"/>
            <a:ext cx="3521569" cy="775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EB4B9-A20C-4EEF-A33D-C212254B048D}"/>
              </a:ext>
            </a:extLst>
          </p:cNvPr>
          <p:cNvSpPr txBox="1"/>
          <p:nvPr/>
        </p:nvSpPr>
        <p:spPr>
          <a:xfrm>
            <a:off x="618796" y="2598003"/>
            <a:ext cx="10937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рендеринга </a:t>
            </a:r>
            <a:r>
              <a:rPr lang="en-US" dirty="0"/>
              <a:t>React-</a:t>
            </a:r>
            <a:r>
              <a:rPr lang="ru-RU" dirty="0"/>
              <a:t>элемента, сперва передайте </a:t>
            </a:r>
            <a:r>
              <a:rPr lang="en-US" dirty="0"/>
              <a:t>DOM-</a:t>
            </a:r>
            <a:r>
              <a:rPr lang="ru-RU" dirty="0"/>
              <a:t>элемент в </a:t>
            </a:r>
            <a:r>
              <a:rPr lang="en-US" dirty="0" err="1"/>
              <a:t>ReactDOM.createRoot</a:t>
            </a:r>
            <a:r>
              <a:rPr lang="en-US" dirty="0"/>
              <a:t>(), </a:t>
            </a:r>
            <a:r>
              <a:rPr lang="ru-RU" dirty="0"/>
              <a:t>далее передайте </a:t>
            </a:r>
            <a:r>
              <a:rPr lang="en-US" dirty="0"/>
              <a:t>React-</a:t>
            </a:r>
            <a:r>
              <a:rPr lang="ru-RU" dirty="0"/>
              <a:t>элемент в </a:t>
            </a:r>
            <a:r>
              <a:rPr lang="en-US" dirty="0" err="1"/>
              <a:t>root.render</a:t>
            </a:r>
            <a:r>
              <a:rPr lang="en-US" dirty="0"/>
              <a:t>():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8F4D38-B699-4854-9A45-B534C887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5" y="3454869"/>
            <a:ext cx="5345115" cy="1926881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3107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F7F57-BEDA-4362-976C-269B4F5E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09" y="1272547"/>
            <a:ext cx="5178191" cy="65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04B40-9A78-4260-9505-26BB19961CC4}"/>
              </a:ext>
            </a:extLst>
          </p:cNvPr>
          <p:cNvSpPr txBox="1"/>
          <p:nvPr/>
        </p:nvSpPr>
        <p:spPr>
          <a:xfrm>
            <a:off x="917810" y="207768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скомпилируется в: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206B45-657C-424E-8F6C-A84902D9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8" y="2618756"/>
            <a:ext cx="3979073" cy="17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3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B24FA-EC9C-43BB-8D9A-A46E4080B600}"/>
              </a:ext>
            </a:extLst>
          </p:cNvPr>
          <p:cNvSpPr txBox="1"/>
          <p:nvPr/>
        </p:nvSpPr>
        <p:spPr>
          <a:xfrm>
            <a:off x="287720" y="287197"/>
            <a:ext cx="11583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 примеру, в данном коде оба импорта являются необходимыми, даже если на </a:t>
            </a:r>
            <a:r>
              <a:rPr lang="ru-RU" dirty="0" err="1"/>
              <a:t>React</a:t>
            </a:r>
            <a:r>
              <a:rPr lang="ru-RU" dirty="0"/>
              <a:t> и </a:t>
            </a:r>
            <a:r>
              <a:rPr lang="ru-RU" dirty="0" err="1"/>
              <a:t>CustomButton</a:t>
            </a:r>
            <a:r>
              <a:rPr lang="ru-RU" dirty="0"/>
              <a:t> нет прямых ссылок из </a:t>
            </a:r>
            <a:r>
              <a:rPr lang="ru-RU" dirty="0" err="1"/>
              <a:t>JavaScript</a:t>
            </a:r>
            <a:r>
              <a:rPr lang="ru-RU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47BB65-4911-45D5-8F7A-FCE8C59A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0" y="1004350"/>
            <a:ext cx="11104452" cy="30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795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6A401-80D0-4A7C-8F76-B2A4D2DB0244}"/>
              </a:ext>
            </a:extLst>
          </p:cNvPr>
          <p:cNvSpPr txBox="1"/>
          <p:nvPr/>
        </p:nvSpPr>
        <p:spPr>
          <a:xfrm>
            <a:off x="555734" y="375009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Использование записи через точку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AF972B-1183-40A6-8988-94BE944B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4" y="855071"/>
            <a:ext cx="11236702" cy="49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1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D2610-54F6-407F-9380-7D2B1B050340}"/>
              </a:ext>
            </a:extLst>
          </p:cNvPr>
          <p:cNvSpPr txBox="1"/>
          <p:nvPr/>
        </p:nvSpPr>
        <p:spPr>
          <a:xfrm>
            <a:off x="476906" y="283808"/>
            <a:ext cx="11221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Названия типов пользовательских компонентов должны начинаться с большой буквы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E9647-50B0-4E72-B42F-B8B7F8BD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5" y="653140"/>
            <a:ext cx="11548999" cy="57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69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70D13-7BB5-432C-B835-53A5E16C7E1E}"/>
              </a:ext>
            </a:extLst>
          </p:cNvPr>
          <p:cNvSpPr txBox="1"/>
          <p:nvPr/>
        </p:nvSpPr>
        <p:spPr>
          <a:xfrm>
            <a:off x="461142" y="334493"/>
            <a:ext cx="11158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того, чтобы исправить это, переименуем </a:t>
            </a:r>
            <a:r>
              <a:rPr lang="ru-RU" dirty="0" err="1"/>
              <a:t>hello</a:t>
            </a:r>
            <a:r>
              <a:rPr lang="ru-RU" dirty="0"/>
              <a:t> в </a:t>
            </a:r>
            <a:r>
              <a:rPr lang="ru-RU" dirty="0" err="1"/>
              <a:t>Hello</a:t>
            </a:r>
            <a:r>
              <a:rPr lang="ru-RU" dirty="0"/>
              <a:t> и станем использовать &lt;</a:t>
            </a:r>
            <a:r>
              <a:rPr lang="ru-RU" dirty="0" err="1"/>
              <a:t>Hello</a:t>
            </a:r>
            <a:r>
              <a:rPr lang="ru-RU" dirty="0"/>
              <a:t> /&gt;, когда будем ссылаться на него: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34D18A-B6D1-4C6F-BE27-22DE0B0E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2" y="980824"/>
            <a:ext cx="10892658" cy="54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516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384E4-AD85-4C69-ABA5-7626C5C607A5}"/>
              </a:ext>
            </a:extLst>
          </p:cNvPr>
          <p:cNvSpPr txBox="1"/>
          <p:nvPr/>
        </p:nvSpPr>
        <p:spPr>
          <a:xfrm>
            <a:off x="508438" y="45383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Выбор типа во время исполнения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97FA41-8836-4609-BFAD-1CC33D16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" y="1028120"/>
            <a:ext cx="9881038" cy="51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82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3DFB0-6AAE-4166-9C02-8F5C0FBAD33B}"/>
              </a:ext>
            </a:extLst>
          </p:cNvPr>
          <p:cNvSpPr txBox="1"/>
          <p:nvPr/>
        </p:nvSpPr>
        <p:spPr>
          <a:xfrm>
            <a:off x="445374" y="362635"/>
            <a:ext cx="1090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Чтобы исправить это,  присвоим тип в переменную, начинающуюся с заглавной буквы: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8FC019-5457-4D40-BD67-9A11E9D4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4" y="731967"/>
            <a:ext cx="11018886" cy="56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94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3AB28-ED55-41E0-BE6E-43EF21C43779}"/>
              </a:ext>
            </a:extLst>
          </p:cNvPr>
          <p:cNvSpPr txBox="1"/>
          <p:nvPr/>
        </p:nvSpPr>
        <p:spPr>
          <a:xfrm>
            <a:off x="603031" y="3277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Пропсы в </a:t>
            </a:r>
            <a:r>
              <a:rPr lang="en-US" dirty="0"/>
              <a:t>JSX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D3717-123E-4257-8E79-13EFB3E1852A}"/>
              </a:ext>
            </a:extLst>
          </p:cNvPr>
          <p:cNvSpPr txBox="1"/>
          <p:nvPr/>
        </p:nvSpPr>
        <p:spPr>
          <a:xfrm>
            <a:off x="603031" y="958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en-US" dirty="0"/>
              <a:t>JavaScript-</a:t>
            </a:r>
            <a:r>
              <a:rPr lang="ru-RU" dirty="0"/>
              <a:t>выражения как пропсы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395DCA-2D59-46ED-ADE8-AD0C673C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1" y="1406351"/>
            <a:ext cx="5198679" cy="6516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9732FC-598E-493A-996B-2DBEA812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6" y="2242972"/>
            <a:ext cx="10589057" cy="41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04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31E13-8A07-4C8F-B71C-A5A0B09900F6}"/>
              </a:ext>
            </a:extLst>
          </p:cNvPr>
          <p:cNvSpPr txBox="1"/>
          <p:nvPr/>
        </p:nvSpPr>
        <p:spPr>
          <a:xfrm>
            <a:off x="539969" y="39077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2.Строковые литералы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39E46F-BC09-425F-9465-0D145AE4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9" y="898738"/>
            <a:ext cx="6231612" cy="1450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41954-B42D-49DB-8B14-1A8902BC5C06}"/>
              </a:ext>
            </a:extLst>
          </p:cNvPr>
          <p:cNvSpPr txBox="1"/>
          <p:nvPr/>
        </p:nvSpPr>
        <p:spPr>
          <a:xfrm>
            <a:off x="539969" y="27871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Эти два JSX-выражения будут эквивалентны: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94EA6-01DB-44E6-8837-DE9D7899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8" y="3306192"/>
            <a:ext cx="5324803" cy="13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74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129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997E5-69F2-4420-86A3-3842FE7A40B7}"/>
              </a:ext>
            </a:extLst>
          </p:cNvPr>
          <p:cNvSpPr txBox="1"/>
          <p:nvPr/>
        </p:nvSpPr>
        <p:spPr>
          <a:xfrm>
            <a:off x="587265" y="39077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3. Установка пропсов по умолчанию в «</a:t>
            </a:r>
            <a:r>
              <a:rPr lang="ru-RU" dirty="0" err="1"/>
              <a:t>true</a:t>
            </a:r>
            <a:r>
              <a:rPr lang="ru-RU" dirty="0"/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FB7AFA-E03C-4AD0-B9B4-3B87B984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5" y="1029625"/>
            <a:ext cx="4838066" cy="1303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AA1F3-7850-440B-9571-5002BBDB9863}"/>
              </a:ext>
            </a:extLst>
          </p:cNvPr>
          <p:cNvSpPr txBox="1"/>
          <p:nvPr/>
        </p:nvSpPr>
        <p:spPr>
          <a:xfrm>
            <a:off x="587265" y="26625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4. Атрибуты расширения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232C65-F86A-489A-962D-41C90AFA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4" y="3031845"/>
            <a:ext cx="8950873" cy="34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32A128-5C32-4550-8CC2-87963E5158D3}"/>
              </a:ext>
            </a:extLst>
          </p:cNvPr>
          <p:cNvSpPr txBox="1"/>
          <p:nvPr/>
        </p:nvSpPr>
        <p:spPr>
          <a:xfrm>
            <a:off x="618796" y="62725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Элементы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React </a:t>
            </a:r>
            <a:r>
              <a:rPr lang="ru-RU" b="0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2"/>
              </a:rPr>
              <a:t>иммутабельны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неизменяемые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4F4CFF-EBAD-48D6-B43F-205A1A5B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4" y="1181888"/>
            <a:ext cx="8016958" cy="5349247"/>
          </a:xfrm>
          <a:prstGeom prst="rect">
            <a:avLst/>
          </a:prstGeom>
        </p:spPr>
      </p:pic>
      <p:pic>
        <p:nvPicPr>
          <p:cNvPr id="6" name="Picture 2" descr="В DOM видно частичное обновление">
            <a:extLst>
              <a:ext uri="{FF2B5EF4-FFF2-40B4-BE49-F238E27FC236}">
                <a16:creationId xmlns:a16="http://schemas.microsoft.com/office/drawing/2014/main" id="{AC1B9A76-C099-4361-B163-9E4E418A58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14" y="559673"/>
            <a:ext cx="3777022" cy="602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511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6E2343-383F-4668-AD20-442A3150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2" y="368558"/>
            <a:ext cx="8933548" cy="62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1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3A926-6D8F-4A87-9DCF-7E4270D34EAF}"/>
              </a:ext>
            </a:extLst>
          </p:cNvPr>
          <p:cNvSpPr txBox="1"/>
          <p:nvPr/>
        </p:nvSpPr>
        <p:spPr>
          <a:xfrm>
            <a:off x="650327" y="37501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Дочерние компоненты в </a:t>
            </a:r>
            <a:r>
              <a:rPr lang="en-US" b="1" dirty="0"/>
              <a:t>JSX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5CF00-0CD6-42D7-96DF-C063DE3B04E8}"/>
              </a:ext>
            </a:extLst>
          </p:cNvPr>
          <p:cNvSpPr txBox="1"/>
          <p:nvPr/>
        </p:nvSpPr>
        <p:spPr>
          <a:xfrm>
            <a:off x="650327" y="89527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Строковые литералы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44F360-B932-4657-AA3C-D9193DF3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27" y="1415534"/>
            <a:ext cx="6222195" cy="77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15AED-04F0-427C-83F9-5F6EDEA62655}"/>
              </a:ext>
            </a:extLst>
          </p:cNvPr>
          <p:cNvSpPr txBox="1"/>
          <p:nvPr/>
        </p:nvSpPr>
        <p:spPr>
          <a:xfrm>
            <a:off x="714738" y="2342337"/>
            <a:ext cx="1063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HTML не экранируется, поэтому JSX можно писать так же, как HTML: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BFD329-03E7-473E-9E2D-C5D06C94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6" y="2834663"/>
            <a:ext cx="8146663" cy="7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268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A8F76-6174-4AA4-B42B-DED25F00E662}"/>
              </a:ext>
            </a:extLst>
          </p:cNvPr>
          <p:cNvSpPr txBox="1"/>
          <p:nvPr/>
        </p:nvSpPr>
        <p:spPr>
          <a:xfrm>
            <a:off x="476907" y="441463"/>
            <a:ext cx="9991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Следующие три примера кода рендерят одинаковый результат: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5D06BE-663B-498D-A3CD-9F527AD1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2" y="810794"/>
            <a:ext cx="3742837" cy="56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29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872F2-E533-4748-A8BB-E74A067EA8A2}"/>
              </a:ext>
            </a:extLst>
          </p:cNvPr>
          <p:cNvSpPr txBox="1"/>
          <p:nvPr/>
        </p:nvSpPr>
        <p:spPr>
          <a:xfrm>
            <a:off x="587265" y="3277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Дочерние </a:t>
            </a:r>
            <a:r>
              <a:rPr lang="en-US" dirty="0"/>
              <a:t>JSX-</a:t>
            </a:r>
            <a:r>
              <a:rPr lang="ru-RU" dirty="0"/>
              <a:t>компоненты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11C6AC-8FEC-46A1-9F94-6992AB03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4" y="910545"/>
            <a:ext cx="3842845" cy="1826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BA955-742C-4D07-88D2-EEFCFCD1E168}"/>
              </a:ext>
            </a:extLst>
          </p:cNvPr>
          <p:cNvSpPr txBox="1"/>
          <p:nvPr/>
        </p:nvSpPr>
        <p:spPr>
          <a:xfrm>
            <a:off x="429610" y="295019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Данный код является валидным и для JSX, и для HTML: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41DB83-5F96-4A53-B099-6B0C3D6F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1" y="3319521"/>
            <a:ext cx="4493175" cy="31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660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EED3C-F2FB-48D4-AB97-3EE813FCFF22}"/>
              </a:ext>
            </a:extLst>
          </p:cNvPr>
          <p:cNvSpPr txBox="1"/>
          <p:nvPr/>
        </p:nvSpPr>
        <p:spPr>
          <a:xfrm>
            <a:off x="508438" y="536056"/>
            <a:ext cx="1073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Также </a:t>
            </a:r>
            <a:r>
              <a:rPr lang="ru-RU" dirty="0" err="1"/>
              <a:t>React</a:t>
            </a:r>
            <a:r>
              <a:rPr lang="ru-RU" dirty="0"/>
              <a:t>-компонент может возвращать массив элементов: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01542C-77F1-4F8C-B1A7-154EF9DB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9" y="1076994"/>
            <a:ext cx="10602276" cy="35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76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00677-D9BE-48A5-8DA4-9F2CAC1242BF}"/>
              </a:ext>
            </a:extLst>
          </p:cNvPr>
          <p:cNvSpPr txBox="1"/>
          <p:nvPr/>
        </p:nvSpPr>
        <p:spPr>
          <a:xfrm>
            <a:off x="508438" y="45383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JavaScript-</a:t>
            </a:r>
            <a:r>
              <a:rPr lang="ru-RU" b="1" dirty="0"/>
              <a:t>выражения как дочерние компоненты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34F8A-1C62-460A-B2AB-8BE563B2713E}"/>
              </a:ext>
            </a:extLst>
          </p:cNvPr>
          <p:cNvSpPr txBox="1"/>
          <p:nvPr/>
        </p:nvSpPr>
        <p:spPr>
          <a:xfrm>
            <a:off x="508438" y="100563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Эти выражения эквивалентны: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99C443-FB98-413F-9E50-ABE701A3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7" y="1557423"/>
            <a:ext cx="5822633" cy="12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06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BDBB2-31E5-4E24-9F07-684DF532D7F8}"/>
              </a:ext>
            </a:extLst>
          </p:cNvPr>
          <p:cNvSpPr txBox="1"/>
          <p:nvPr/>
        </p:nvSpPr>
        <p:spPr>
          <a:xfrm>
            <a:off x="429610" y="46960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Этот код  рендерит </a:t>
            </a:r>
            <a:r>
              <a:rPr lang="en-US" dirty="0"/>
              <a:t>HTML-</a:t>
            </a:r>
            <a:r>
              <a:rPr lang="ru-RU" dirty="0"/>
              <a:t>список: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EACD91-E9E3-414C-AF6B-2D0CA573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0" y="984953"/>
            <a:ext cx="11379898" cy="52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39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F23FD-85C2-4714-B57B-BF5132FF3E2D}"/>
              </a:ext>
            </a:extLst>
          </p:cNvPr>
          <p:cNvSpPr txBox="1"/>
          <p:nvPr/>
        </p:nvSpPr>
        <p:spPr>
          <a:xfrm>
            <a:off x="413843" y="315339"/>
            <a:ext cx="1125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JavaScript</a:t>
            </a:r>
            <a:r>
              <a:rPr lang="ru-RU" dirty="0"/>
              <a:t>-выражения могут быть использованы вместе с другими типами дочерних компонентов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1F5AA5-BA40-49D9-B458-5D614312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3" y="851441"/>
            <a:ext cx="7027481" cy="13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797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370-7366-4A96-AE3A-EAE397228194}"/>
              </a:ext>
            </a:extLst>
          </p:cNvPr>
          <p:cNvSpPr txBox="1"/>
          <p:nvPr/>
        </p:nvSpPr>
        <p:spPr>
          <a:xfrm>
            <a:off x="524203" y="29618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Функции как дочерние компоненты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845B4B-4FBB-45E7-AC7B-A46D055B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3" y="665514"/>
            <a:ext cx="9881038" cy="60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07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139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22143-E8B1-4F13-A13B-E6BAE476C901}"/>
              </a:ext>
            </a:extLst>
          </p:cNvPr>
          <p:cNvSpPr txBox="1"/>
          <p:nvPr/>
        </p:nvSpPr>
        <p:spPr>
          <a:xfrm>
            <a:off x="571500" y="39077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Логические значения, </a:t>
            </a:r>
            <a:r>
              <a:rPr lang="ru-RU" dirty="0" err="1"/>
              <a:t>null</a:t>
            </a:r>
            <a:r>
              <a:rPr lang="ru-RU" dirty="0"/>
              <a:t> и </a:t>
            </a:r>
            <a:r>
              <a:rPr lang="ru-RU" dirty="0" err="1"/>
              <a:t>undefined</a:t>
            </a:r>
            <a:r>
              <a:rPr lang="ru-RU" dirty="0"/>
              <a:t> игнорируются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7730FF-9042-40A7-8E13-DB497241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7" y="876270"/>
            <a:ext cx="3525385" cy="45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9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2D5FD-B51B-46DD-84E4-4A4E809E8A1D}"/>
              </a:ext>
            </a:extLst>
          </p:cNvPr>
          <p:cNvSpPr txBox="1"/>
          <p:nvPr/>
        </p:nvSpPr>
        <p:spPr>
          <a:xfrm>
            <a:off x="555734" y="5011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82C34"/>
                </a:solidFill>
                <a:effectLst/>
                <a:latin typeface="-apple-system"/>
              </a:rPr>
              <a:t>Компоненты и пропсы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A5851-FBBC-4ABB-BFD1-997B54D34DF0}"/>
              </a:ext>
            </a:extLst>
          </p:cNvPr>
          <p:cNvSpPr txBox="1"/>
          <p:nvPr/>
        </p:nvSpPr>
        <p:spPr>
          <a:xfrm>
            <a:off x="555734" y="103716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Функциональные и классовые компоненты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5C1F85-003A-4F7F-A803-DBBB2AC1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8" y="1738380"/>
            <a:ext cx="5982488" cy="13358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AEFC6A-8B3F-4C07-954D-A8274036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8" y="3406162"/>
            <a:ext cx="6777733" cy="202752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4081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F2494-6012-41A8-A2CC-D988360DAB49}"/>
              </a:ext>
            </a:extLst>
          </p:cNvPr>
          <p:cNvSpPr txBox="1"/>
          <p:nvPr/>
        </p:nvSpPr>
        <p:spPr>
          <a:xfrm>
            <a:off x="429610" y="39077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JSX </a:t>
            </a:r>
            <a:r>
              <a:rPr lang="ru-RU" dirty="0"/>
              <a:t>рендерит &lt;</a:t>
            </a:r>
            <a:r>
              <a:rPr lang="en-US" dirty="0"/>
              <a:t>Header /&gt;, </a:t>
            </a:r>
            <a:r>
              <a:rPr lang="ru-RU" dirty="0"/>
              <a:t>если </a:t>
            </a:r>
            <a:r>
              <a:rPr lang="en-US" dirty="0" err="1"/>
              <a:t>showHeader</a:t>
            </a:r>
            <a:r>
              <a:rPr lang="en-US" dirty="0"/>
              <a:t> </a:t>
            </a:r>
            <a:r>
              <a:rPr lang="ru-RU" dirty="0"/>
              <a:t>равняется </a:t>
            </a:r>
            <a:r>
              <a:rPr lang="en-US" dirty="0"/>
              <a:t>true: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4A0E8E-EDE8-4C3E-8AC7-B7C57336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5" y="950127"/>
            <a:ext cx="4826908" cy="1824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6D2689-8D30-424E-9FBF-1F6B9E04BF30}"/>
              </a:ext>
            </a:extLst>
          </p:cNvPr>
          <p:cNvSpPr txBox="1"/>
          <p:nvPr/>
        </p:nvSpPr>
        <p:spPr>
          <a:xfrm>
            <a:off x="504495" y="310360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0 будет отображён, если массив </a:t>
            </a:r>
            <a:r>
              <a:rPr lang="ru-RU" dirty="0" err="1"/>
              <a:t>props.messages</a:t>
            </a:r>
            <a:r>
              <a:rPr lang="ru-RU" dirty="0"/>
              <a:t> пуст: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4A0A4D-09D3-4ADF-BEDA-C1487A35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5" y="3472934"/>
            <a:ext cx="7352208" cy="217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5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37EA9-73E5-41C7-8E84-0A4321163283}"/>
              </a:ext>
            </a:extLst>
          </p:cNvPr>
          <p:cNvSpPr txBox="1"/>
          <p:nvPr/>
        </p:nvSpPr>
        <p:spPr>
          <a:xfrm>
            <a:off x="508436" y="409932"/>
            <a:ext cx="1084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Чтобы исправить это, убедитесь что выражение перед оператором &amp;&amp; всегда является </a:t>
            </a:r>
            <a:r>
              <a:rPr lang="ru-RU" dirty="0" err="1"/>
              <a:t>boolean</a:t>
            </a:r>
            <a:r>
              <a:rPr lang="ru-RU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7E1831-EA94-4C4E-A55B-44019F7D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6" y="983940"/>
            <a:ext cx="7756696" cy="2263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41768-8784-4BCA-AB78-3576E5A4DBE7}"/>
              </a:ext>
            </a:extLst>
          </p:cNvPr>
          <p:cNvSpPr txBox="1"/>
          <p:nvPr/>
        </p:nvSpPr>
        <p:spPr>
          <a:xfrm>
            <a:off x="508435" y="3610304"/>
            <a:ext cx="11268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надо, чтобы такие значения как </a:t>
            </a:r>
            <a:r>
              <a:rPr lang="ru-RU" dirty="0" err="1"/>
              <a:t>false</a:t>
            </a:r>
            <a:r>
              <a:rPr lang="ru-RU" dirty="0"/>
              <a:t>, </a:t>
            </a:r>
            <a:r>
              <a:rPr lang="ru-RU" dirty="0" err="1"/>
              <a:t>true</a:t>
            </a:r>
            <a:r>
              <a:rPr lang="ru-RU" dirty="0"/>
              <a:t>, </a:t>
            </a:r>
            <a:r>
              <a:rPr lang="ru-RU" dirty="0" err="1"/>
              <a:t>null</a:t>
            </a:r>
            <a:r>
              <a:rPr lang="ru-RU" dirty="0"/>
              <a:t> или </a:t>
            </a:r>
            <a:r>
              <a:rPr lang="ru-RU" dirty="0" err="1"/>
              <a:t>undefined</a:t>
            </a:r>
            <a:r>
              <a:rPr lang="ru-RU" dirty="0"/>
              <a:t> </a:t>
            </a:r>
            <a:r>
              <a:rPr lang="ru-RU" dirty="0" err="1"/>
              <a:t>отрисовались</a:t>
            </a:r>
            <a:r>
              <a:rPr lang="ru-RU" dirty="0"/>
              <a:t>, то сначала необходимо преобразовать их в строку: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2134A9-077D-4C2F-AAA0-894ECD77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5" y="4411017"/>
            <a:ext cx="8000043" cy="14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369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E9718-6512-4C06-872D-1AF71870EAC0}"/>
              </a:ext>
            </a:extLst>
          </p:cNvPr>
          <p:cNvSpPr txBox="1"/>
          <p:nvPr/>
        </p:nvSpPr>
        <p:spPr>
          <a:xfrm>
            <a:off x="5260428" y="375009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Введение в хуки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49DFF5-3F0B-4AEB-9AF9-858697CD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1" y="1704407"/>
            <a:ext cx="7943619" cy="4778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86147-BBD0-4E1B-862E-BF3B0E1FAC88}"/>
              </a:ext>
            </a:extLst>
          </p:cNvPr>
          <p:cNvSpPr txBox="1"/>
          <p:nvPr/>
        </p:nvSpPr>
        <p:spPr>
          <a:xfrm>
            <a:off x="666981" y="103970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Хук состояния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source-code-pro"/>
              </a:rPr>
              <a:t>useState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2841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9DC4-2254-43AC-AC62-110B0E90DACE}"/>
              </a:ext>
            </a:extLst>
          </p:cNvPr>
          <p:cNvSpPr txBox="1"/>
          <p:nvPr/>
        </p:nvSpPr>
        <p:spPr>
          <a:xfrm>
            <a:off x="634561" y="31194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Объявление нескольких переменных состояния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4F1C51-10F8-4F5F-A236-92C206FB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1" y="850707"/>
            <a:ext cx="8708724" cy="32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17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D67D8-DEB6-4FA0-8EBE-83DC0653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7" y="1427791"/>
            <a:ext cx="8525376" cy="3254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C1A2F-7CA1-4BFE-8F36-A889FCA0E7C2}"/>
              </a:ext>
            </a:extLst>
          </p:cNvPr>
          <p:cNvSpPr txBox="1"/>
          <p:nvPr/>
        </p:nvSpPr>
        <p:spPr>
          <a:xfrm>
            <a:off x="700387" y="614884"/>
            <a:ext cx="1038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Хук состояния можно использовать в компоненте более одного раза.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2566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BE49A-FF3A-4841-9983-147658F306B1}"/>
              </a:ext>
            </a:extLst>
          </p:cNvPr>
          <p:cNvSpPr txBox="1"/>
          <p:nvPr/>
        </p:nvSpPr>
        <p:spPr>
          <a:xfrm>
            <a:off x="634561" y="343479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Хук эффекта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source-code-pro"/>
              </a:rPr>
              <a:t>useEffect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928EE-B153-42E6-8985-F723BB992803}"/>
              </a:ext>
            </a:extLst>
          </p:cNvPr>
          <p:cNvSpPr txBox="1"/>
          <p:nvPr/>
        </p:nvSpPr>
        <p:spPr>
          <a:xfrm>
            <a:off x="634561" y="835601"/>
            <a:ext cx="1114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Этот компонент устанавливает заголовок документа после того, как </a:t>
            </a:r>
            <a:r>
              <a:rPr lang="ru-RU" dirty="0" err="1"/>
              <a:t>React</a:t>
            </a:r>
            <a:r>
              <a:rPr lang="ru-RU" dirty="0"/>
              <a:t> обновляет DOM: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00F2FA-EF98-49F1-B05B-EF2B0171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0" y="1327723"/>
            <a:ext cx="7511481" cy="46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36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872F2-E533-4748-A8BB-E74A067EA8A2}"/>
              </a:ext>
            </a:extLst>
          </p:cNvPr>
          <p:cNvSpPr txBox="1"/>
          <p:nvPr/>
        </p:nvSpPr>
        <p:spPr>
          <a:xfrm>
            <a:off x="587265" y="3277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Дочерние </a:t>
            </a:r>
            <a:r>
              <a:rPr lang="en-US" dirty="0"/>
              <a:t>JSX-</a:t>
            </a:r>
            <a:r>
              <a:rPr lang="ru-RU" dirty="0"/>
              <a:t>компоненты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84E02-6A89-408C-A91D-C906A76B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5" y="910953"/>
            <a:ext cx="7595038" cy="36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28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3CFB7-7D59-4129-9C39-F43D1C6BE918}"/>
              </a:ext>
            </a:extLst>
          </p:cNvPr>
          <p:cNvSpPr txBox="1"/>
          <p:nvPr/>
        </p:nvSpPr>
        <p:spPr>
          <a:xfrm>
            <a:off x="413844" y="331104"/>
            <a:ext cx="11331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Этот компонент использует эффект, чтобы подписаться на статус друга в сети, и выполняет сброс, отписываясь от него.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513BE2-1D88-4A01-A285-F44A150E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5" y="767595"/>
            <a:ext cx="6537801" cy="59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33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713077-6914-4E16-97F2-C09CE65B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" y="498161"/>
            <a:ext cx="7053426" cy="2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841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149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FD7E4-97FA-450A-B386-24AA4B67FBE9}"/>
              </a:ext>
            </a:extLst>
          </p:cNvPr>
          <p:cNvSpPr txBox="1"/>
          <p:nvPr/>
        </p:nvSpPr>
        <p:spPr>
          <a:xfrm>
            <a:off x="539969" y="37501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Можно использовать более одного эффекта в компоненте: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8ED26-1FB4-44D2-AD58-3AB7CF5D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0" y="999786"/>
            <a:ext cx="8548873" cy="4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E9F96B-F62C-4F19-BC71-8768B696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604069"/>
            <a:ext cx="3522235" cy="5128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614F6-BC1B-481C-9305-2EB5C8C41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1373290"/>
            <a:ext cx="6252020" cy="644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F43FB-769E-4E8B-9EA2-E11E8C5EE033}"/>
              </a:ext>
            </a:extLst>
          </p:cNvPr>
          <p:cNvSpPr txBox="1"/>
          <p:nvPr/>
        </p:nvSpPr>
        <p:spPr>
          <a:xfrm>
            <a:off x="608330" y="236898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Этот компонент выведет «Привет, Алиса» на страницу: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4F903C-BB13-4116-AE4C-1703E55A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9" y="2905513"/>
            <a:ext cx="8169518" cy="334841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180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7E220-2F5C-422F-9B1F-A1F14D4D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5" y="553580"/>
            <a:ext cx="8519708" cy="44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54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06968-052A-407C-9021-80B0FF3573E2}"/>
              </a:ext>
            </a:extLst>
          </p:cNvPr>
          <p:cNvSpPr txBox="1"/>
          <p:nvPr/>
        </p:nvSpPr>
        <p:spPr>
          <a:xfrm>
            <a:off x="524204" y="39077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Создание собственных хуков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3B30F-3783-4F72-9737-BE780F2D7453}"/>
              </a:ext>
            </a:extLst>
          </p:cNvPr>
          <p:cNvSpPr txBox="1"/>
          <p:nvPr/>
        </p:nvSpPr>
        <p:spPr>
          <a:xfrm>
            <a:off x="524204" y="76010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пользовательский хук </a:t>
            </a:r>
            <a:r>
              <a:rPr lang="en-US" dirty="0" err="1"/>
              <a:t>useFriendStatus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09B99A-0F35-45C9-8057-545DDA6A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2" y="1318626"/>
            <a:ext cx="8801754" cy="35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048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BEC55A-4A79-41B8-B219-D7616B09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55" y="523190"/>
            <a:ext cx="8480713" cy="47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70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5C9EA-2946-4501-BBF7-F19004AFBF76}"/>
              </a:ext>
            </a:extLst>
          </p:cNvPr>
          <p:cNvSpPr txBox="1"/>
          <p:nvPr/>
        </p:nvSpPr>
        <p:spPr>
          <a:xfrm>
            <a:off x="524203" y="42230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Можно использовать этот хук в обоих компонентах: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B72BC5-B7FB-47DB-98BB-721E3D94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3" y="956302"/>
            <a:ext cx="8701220" cy="34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246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DE550A-9F49-4568-872C-E5148853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8" y="592019"/>
            <a:ext cx="9021099" cy="44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6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16850-6BB9-4683-A7CE-784528376BA3}"/>
              </a:ext>
            </a:extLst>
          </p:cNvPr>
          <p:cNvSpPr txBox="1"/>
          <p:nvPr/>
        </p:nvSpPr>
        <p:spPr>
          <a:xfrm>
            <a:off x="398079" y="268042"/>
            <a:ext cx="11378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 помощью </a:t>
            </a:r>
            <a:r>
              <a:rPr lang="ru-RU" dirty="0" err="1"/>
              <a:t>useContext</a:t>
            </a:r>
            <a:r>
              <a:rPr lang="ru-RU" dirty="0"/>
              <a:t>,  можно подписаться на контекст </a:t>
            </a:r>
            <a:r>
              <a:rPr lang="ru-RU" dirty="0" err="1"/>
              <a:t>React</a:t>
            </a:r>
            <a:r>
              <a:rPr lang="ru-RU" dirty="0"/>
              <a:t> без использования каких-либо вложений.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3F3C8-8548-4EE8-9EA0-C994C129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7" y="798041"/>
            <a:ext cx="6941022" cy="2087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EFFB6-F6E1-4D65-BF4B-6AAB8194DC34}"/>
              </a:ext>
            </a:extLst>
          </p:cNvPr>
          <p:cNvSpPr txBox="1"/>
          <p:nvPr/>
        </p:nvSpPr>
        <p:spPr>
          <a:xfrm>
            <a:off x="487417" y="3112644"/>
            <a:ext cx="11378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Хук </a:t>
            </a:r>
            <a:r>
              <a:rPr lang="ru-RU" dirty="0" err="1"/>
              <a:t>useReducer</a:t>
            </a:r>
            <a:r>
              <a:rPr lang="ru-RU" dirty="0"/>
              <a:t> даёт возможность управлять внутренним состоянием более сложного компонента с помощью </a:t>
            </a:r>
            <a:r>
              <a:rPr lang="ru-RU" dirty="0" err="1"/>
              <a:t>редюсера</a:t>
            </a:r>
            <a:r>
              <a:rPr lang="ru-RU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B2F61D-2D16-465F-AE22-852BB8E4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7" y="4124081"/>
            <a:ext cx="8826036" cy="15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54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BDB92-BCC0-463A-A999-8CA70D89B8D7}"/>
              </a:ext>
            </a:extLst>
          </p:cNvPr>
          <p:cNvSpPr txBox="1"/>
          <p:nvPr/>
        </p:nvSpPr>
        <p:spPr>
          <a:xfrm>
            <a:off x="5001610" y="28041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Использование хука состояния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CC4947-022A-46CE-8389-7027F4A3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9" y="765848"/>
            <a:ext cx="7858143" cy="58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641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FAECF-D32A-4CDC-9A85-DE77829CC2E8}"/>
              </a:ext>
            </a:extLst>
          </p:cNvPr>
          <p:cNvSpPr txBox="1"/>
          <p:nvPr/>
        </p:nvSpPr>
        <p:spPr>
          <a:xfrm>
            <a:off x="603031" y="422305"/>
            <a:ext cx="2240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Эквивалентный пример с классом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55066A-28A0-45AF-B119-75C3A1AB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17" y="136525"/>
            <a:ext cx="6897414" cy="65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35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E40D-E84A-4E50-900D-784B7F0F4856}"/>
              </a:ext>
            </a:extLst>
          </p:cNvPr>
          <p:cNvSpPr txBox="1"/>
          <p:nvPr/>
        </p:nvSpPr>
        <p:spPr>
          <a:xfrm>
            <a:off x="618797" y="35924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Объявление переменной состояния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246EE9-EAA9-4830-BB32-83B00F76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7" y="827759"/>
            <a:ext cx="6822528" cy="1855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EADF7-1342-4FB4-A219-6C1FF384C085}"/>
              </a:ext>
            </a:extLst>
          </p:cNvPr>
          <p:cNvSpPr txBox="1"/>
          <p:nvPr/>
        </p:nvSpPr>
        <p:spPr>
          <a:xfrm>
            <a:off x="618797" y="286519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Чтение состояния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BD5D14-FE92-46AF-9C64-20B642A5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6" y="3257420"/>
            <a:ext cx="5541895" cy="8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867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159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EEC7B-D4F4-4C59-87A5-70D80F092B35}"/>
              </a:ext>
            </a:extLst>
          </p:cNvPr>
          <p:cNvSpPr txBox="1"/>
          <p:nvPr/>
        </p:nvSpPr>
        <p:spPr>
          <a:xfrm>
            <a:off x="630620" y="33060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Обновление состояния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87939B-3FBB-44B6-B8B6-C9E7B9B8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824672"/>
            <a:ext cx="6460645" cy="12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2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79136-6D33-4CA6-ACC0-ECAEFBE31C9C}"/>
              </a:ext>
            </a:extLst>
          </p:cNvPr>
          <p:cNvSpPr txBox="1"/>
          <p:nvPr/>
        </p:nvSpPr>
        <p:spPr>
          <a:xfrm>
            <a:off x="539969" y="51690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Композиция компонентов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817488-F91D-47F4-BF03-309DC93F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8" y="1081530"/>
            <a:ext cx="6239203" cy="535011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5527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4" y="366083"/>
            <a:ext cx="8869957" cy="62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19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49161" y="334880"/>
            <a:ext cx="518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Названия переменным состояния выбираем сами: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56" y="851506"/>
            <a:ext cx="7276964" cy="8442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5" y="1967747"/>
            <a:ext cx="7667899" cy="925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74" y="3164781"/>
            <a:ext cx="10917247" cy="14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1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66048" y="301628"/>
            <a:ext cx="520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Использование нескольких переменных состояния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30" y="795863"/>
            <a:ext cx="10979644" cy="24627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0" y="3768722"/>
            <a:ext cx="10152423" cy="19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758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37896" y="285003"/>
            <a:ext cx="303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Использование хука эффекта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6" y="792250"/>
            <a:ext cx="10195800" cy="46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067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9" y="426855"/>
            <a:ext cx="8748816" cy="39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446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165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4651" y="334880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Эффекты со сбросом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1" y="849499"/>
            <a:ext cx="8597534" cy="40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02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6" y="304527"/>
            <a:ext cx="11481552" cy="54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487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00456" y="368130"/>
            <a:ext cx="4441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Используйте разные хуки для разных задач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5" y="934597"/>
            <a:ext cx="8958269" cy="50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36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3" y="398550"/>
            <a:ext cx="10989553" cy="32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728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169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04305" y="346010"/>
            <a:ext cx="111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useEffect</a:t>
            </a:r>
            <a:r>
              <a:rPr lang="ru-RU" dirty="0"/>
              <a:t> сбрасывает предыдущие эффекты прежде чем выполнить новые.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" y="849420"/>
            <a:ext cx="11019848" cy="40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810BB-E4F2-4E3B-8DCD-AD18648397EB}"/>
              </a:ext>
            </a:extLst>
          </p:cNvPr>
          <p:cNvSpPr txBox="1"/>
          <p:nvPr/>
        </p:nvSpPr>
        <p:spPr>
          <a:xfrm>
            <a:off x="634562" y="45383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Извлечение компонентов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5D61E7-60E3-493A-B2ED-6E2B91C4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463" y="181387"/>
            <a:ext cx="4972978" cy="657403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5912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7" y="436381"/>
            <a:ext cx="11393528" cy="40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11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04305" y="412511"/>
            <a:ext cx="957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Оптимизация производительности за счёт пропуска эффектов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" y="1022159"/>
            <a:ext cx="11155256" cy="14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783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20" y="409408"/>
            <a:ext cx="11191145" cy="49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001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48901" y="301629"/>
            <a:ext cx="1617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Правила хуков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48900" y="855902"/>
            <a:ext cx="11088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Используйте хуки только на верхнем уровне. Не вызывайте хуки внутри циклов, условных операторов или вложенных функций.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Вызывайте хуки только из </a:t>
            </a:r>
            <a:r>
              <a:rPr lang="ru-RU" dirty="0" err="1"/>
              <a:t>React</a:t>
            </a:r>
            <a:r>
              <a:rPr lang="ru-RU" dirty="0"/>
              <a:t>-функций. Не вызывайте хуки из обычных функций </a:t>
            </a:r>
            <a:r>
              <a:rPr lang="ru-RU" dirty="0" err="1"/>
              <a:t>JavaScript</a:t>
            </a:r>
            <a:r>
              <a:rPr lang="ru-RU" dirty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3804"/>
          <a:stretch/>
        </p:blipFill>
        <p:spPr>
          <a:xfrm>
            <a:off x="161698" y="1964173"/>
            <a:ext cx="11476119" cy="44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36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44908"/>
          <a:stretch/>
        </p:blipFill>
        <p:spPr>
          <a:xfrm>
            <a:off x="377829" y="282632"/>
            <a:ext cx="11320347" cy="52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52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175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7500" y="251752"/>
            <a:ext cx="440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React</a:t>
            </a:r>
            <a:r>
              <a:rPr lang="ru-RU" dirty="0"/>
              <a:t> полагается на порядок вызова хуков.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00" y="794404"/>
            <a:ext cx="11299225" cy="45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38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2" y="360080"/>
            <a:ext cx="11354177" cy="41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759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7" y="460836"/>
            <a:ext cx="11001655" cy="33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969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6" y="446364"/>
            <a:ext cx="11535200" cy="29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971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179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37556" y="379260"/>
            <a:ext cx="11116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надо запускать эффект по условию, то можем поместить это условие внутрь хука: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6" y="985751"/>
            <a:ext cx="7281712" cy="26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50B20B-69AD-4041-8F06-B08EA3F315DF}"/>
              </a:ext>
            </a:extLst>
          </p:cNvPr>
          <p:cNvSpPr txBox="1"/>
          <p:nvPr/>
        </p:nvSpPr>
        <p:spPr>
          <a:xfrm>
            <a:off x="587265" y="485369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Извлечём </a:t>
            </a:r>
            <a:r>
              <a:rPr lang="en-US" dirty="0"/>
              <a:t>Avatar: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421177-CDDE-47D1-9BE0-4E7F201D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4" y="1029416"/>
            <a:ext cx="4883369" cy="322571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22014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55878" y="235127"/>
            <a:ext cx="353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Создание пользовательских хуков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78" y="775807"/>
            <a:ext cx="11406358" cy="38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7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0" y="421454"/>
            <a:ext cx="10121738" cy="51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161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182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27863" y="301629"/>
            <a:ext cx="445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Извлечение логики в пользовательский хук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27862" y="670961"/>
            <a:ext cx="1139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Пользовательский хук — это </a:t>
            </a:r>
            <a:r>
              <a:rPr lang="ru-RU" dirty="0" err="1"/>
              <a:t>JavaScript</a:t>
            </a:r>
            <a:r>
              <a:rPr lang="ru-RU" dirty="0"/>
              <a:t>-функция, имя которой начинается с «</a:t>
            </a:r>
            <a:r>
              <a:rPr lang="ru-RU" dirty="0" err="1"/>
              <a:t>use</a:t>
            </a:r>
            <a:r>
              <a:rPr lang="ru-RU" dirty="0"/>
              <a:t>», и которая может вызывать другие хуки.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1" y="1447172"/>
            <a:ext cx="8617409" cy="39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09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03" y="510074"/>
            <a:ext cx="10957453" cy="3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11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184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7680" y="323887"/>
            <a:ext cx="11216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хука </a:t>
            </a:r>
            <a:r>
              <a:rPr lang="ru-RU" dirty="0" err="1"/>
              <a:t>useFriendStatus</a:t>
            </a:r>
            <a:r>
              <a:rPr lang="ru-RU" dirty="0"/>
              <a:t> — подписать на статус друга. Поэтому он принимает в качестве аргумента </a:t>
            </a:r>
            <a:r>
              <a:rPr lang="ru-RU" dirty="0" err="1"/>
              <a:t>friendID</a:t>
            </a:r>
            <a:r>
              <a:rPr lang="ru-RU" dirty="0"/>
              <a:t> и возвращает статус друга в сети: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135107"/>
            <a:ext cx="7776251" cy="29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04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185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01015" y="384756"/>
            <a:ext cx="407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Использование пользовательского хука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8" y="956715"/>
            <a:ext cx="9637260" cy="39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78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3" y="483831"/>
            <a:ext cx="11094483" cy="46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30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07578" y="351505"/>
            <a:ext cx="3928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Передача информации между хуками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78" y="870979"/>
            <a:ext cx="10087807" cy="41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714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1" y="325278"/>
            <a:ext cx="9092716" cy="60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2888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189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1055" y="335018"/>
            <a:ext cx="11333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Поскольку вызов хука </a:t>
            </a:r>
            <a:r>
              <a:rPr lang="ru-RU" dirty="0" err="1"/>
              <a:t>useState</a:t>
            </a:r>
            <a:r>
              <a:rPr lang="ru-RU" dirty="0"/>
              <a:t> даёт нам последнее значение переменной состояния </a:t>
            </a:r>
            <a:r>
              <a:rPr lang="ru-RU" dirty="0" err="1"/>
              <a:t>recipientID</a:t>
            </a:r>
            <a:r>
              <a:rPr lang="ru-RU" dirty="0"/>
              <a:t>, мы можем передать его в наш пользовательский хук </a:t>
            </a:r>
            <a:r>
              <a:rPr lang="ru-RU" dirty="0" err="1"/>
              <a:t>useFriendStatus</a:t>
            </a:r>
            <a:r>
              <a:rPr lang="ru-RU" dirty="0"/>
              <a:t> в качестве аргумента: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5" y="1190933"/>
            <a:ext cx="10527833" cy="13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1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B37172-B581-48D0-8CF2-18EBED44575F}"/>
              </a:ext>
            </a:extLst>
          </p:cNvPr>
          <p:cNvSpPr txBox="1"/>
          <p:nvPr/>
        </p:nvSpPr>
        <p:spPr>
          <a:xfrm>
            <a:off x="429611" y="46960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Упростим </a:t>
            </a:r>
            <a:r>
              <a:rPr lang="en-US" dirty="0"/>
              <a:t>Comment: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57AC08-9EF9-4D7B-A668-45F5E2DE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34" y="230679"/>
            <a:ext cx="5490866" cy="645902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5967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04058" y="165834"/>
            <a:ext cx="68441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Основные хуки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useState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useEffect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useContext</a:t>
            </a:r>
            <a:endParaRPr lang="en-US" sz="2100" dirty="0"/>
          </a:p>
          <a:p>
            <a:endParaRPr lang="ru-RU" sz="2100" dirty="0"/>
          </a:p>
          <a:p>
            <a:r>
              <a:rPr lang="ru-RU" sz="2100" dirty="0"/>
              <a:t>Дополнительные хуки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useReducer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useCallback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useMemo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useRef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useImperativeHandle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useLayoutEffect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useDebugValue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useDeferredValue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useTransition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useId</a:t>
            </a:r>
            <a:endParaRPr lang="ru-RU" sz="2100" dirty="0"/>
          </a:p>
          <a:p>
            <a:endParaRPr lang="en-US" sz="2100" dirty="0"/>
          </a:p>
          <a:p>
            <a:r>
              <a:rPr lang="en-US" sz="2100" dirty="0"/>
              <a:t>Library Hooks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useSyncExternalStore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useInsertionEffect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1422271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54576" y="334879"/>
            <a:ext cx="124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useContext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6" y="846744"/>
            <a:ext cx="6019485" cy="86567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4576" y="2269204"/>
            <a:ext cx="106992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Аргументом для </a:t>
            </a:r>
            <a:r>
              <a:rPr lang="en-US" dirty="0" err="1"/>
              <a:t>useContext</a:t>
            </a:r>
            <a:r>
              <a:rPr lang="en-US" dirty="0"/>
              <a:t> </a:t>
            </a:r>
            <a:r>
              <a:rPr lang="ru-RU" dirty="0"/>
              <a:t>должен быть непосредственно сам объект контекста: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Правильно: </a:t>
            </a:r>
            <a:r>
              <a:rPr lang="en-US" dirty="0" err="1"/>
              <a:t>useContext</a:t>
            </a:r>
            <a:r>
              <a:rPr lang="en-US" dirty="0"/>
              <a:t>(</a:t>
            </a:r>
            <a:r>
              <a:rPr lang="en-US" dirty="0" err="1"/>
              <a:t>MyContext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Неправильно: </a:t>
            </a:r>
            <a:r>
              <a:rPr lang="en-US" dirty="0" err="1"/>
              <a:t>useContext</a:t>
            </a:r>
            <a:r>
              <a:rPr lang="en-US" dirty="0"/>
              <a:t>(</a:t>
            </a:r>
            <a:r>
              <a:rPr lang="en-US" dirty="0" err="1"/>
              <a:t>MyContext.Consumer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Неправильно: </a:t>
            </a:r>
            <a:r>
              <a:rPr lang="en-US" dirty="0" err="1"/>
              <a:t>useContext</a:t>
            </a:r>
            <a:r>
              <a:rPr lang="en-US" dirty="0"/>
              <a:t>(</a:t>
            </a:r>
            <a:r>
              <a:rPr lang="en-US" dirty="0" err="1"/>
              <a:t>MyContext.Provider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75877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192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09026" y="501134"/>
            <a:ext cx="4091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Соединим все вместе с </a:t>
            </a:r>
            <a:r>
              <a:rPr lang="ru-RU" dirty="0" err="1"/>
              <a:t>Context.Provider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6" y="989511"/>
            <a:ext cx="4328981" cy="39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91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7" y="403130"/>
            <a:ext cx="9773341" cy="40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541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83" y="251220"/>
            <a:ext cx="8227917" cy="63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8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15445" y="351505"/>
            <a:ext cx="1285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useReducer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5" y="960786"/>
            <a:ext cx="10940353" cy="8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34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54429" y="312759"/>
            <a:ext cx="11050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счётчика из раздела </a:t>
            </a:r>
            <a:r>
              <a:rPr lang="ru-RU" dirty="0" err="1"/>
              <a:t>useState</a:t>
            </a:r>
            <a:r>
              <a:rPr lang="ru-RU" dirty="0"/>
              <a:t>, переписанный для использования </a:t>
            </a:r>
            <a:r>
              <a:rPr lang="ru-RU" dirty="0" err="1"/>
              <a:t>редюсера</a:t>
            </a:r>
            <a:r>
              <a:rPr lang="ru-RU" dirty="0"/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28" y="815610"/>
            <a:ext cx="6927273" cy="54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70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6" y="447969"/>
            <a:ext cx="10886404" cy="39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027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7680" y="362635"/>
            <a:ext cx="1061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Передаем начальное состояние в качестве второго аргумента: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888882"/>
            <a:ext cx="6601204" cy="19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6803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199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41" y="270455"/>
            <a:ext cx="5633723" cy="62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7F2D92-82E4-433F-83DA-387E5D7EF5C0}"/>
              </a:ext>
            </a:extLst>
          </p:cNvPr>
          <p:cNvSpPr txBox="1"/>
          <p:nvPr/>
        </p:nvSpPr>
        <p:spPr>
          <a:xfrm>
            <a:off x="508438" y="479428"/>
            <a:ext cx="1117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React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 — это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JavaScript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-библиотека для разработки пользовательского интерфейса. 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2EA19-CFCF-438C-A13E-4FEE43135B7A}"/>
              </a:ext>
            </a:extLst>
          </p:cNvPr>
          <p:cNvSpPr txBox="1"/>
          <p:nvPr/>
        </p:nvSpPr>
        <p:spPr>
          <a:xfrm>
            <a:off x="508438" y="2000377"/>
            <a:ext cx="114102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u="sng" dirty="0">
                <a:solidFill>
                  <a:srgbClr val="1A1A1A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Курсы</a:t>
            </a:r>
          </a:p>
          <a:p>
            <a:pPr algn="l"/>
            <a:endParaRPr lang="en-US" u="sng" dirty="0">
              <a:solidFill>
                <a:srgbClr val="1A1A1A"/>
              </a:solidFill>
              <a:latin typeface="-apple-syste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2"/>
              </a:rPr>
              <a:t>Glitch: React Starter Kit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  <a:endParaRPr lang="ru-RU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en-US" b="0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Codecademy</a:t>
            </a:r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: React 101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  <a:endParaRPr lang="ru-RU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Egghead.io: Start Learning React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5"/>
              </a:rPr>
              <a:t>React Crash Course 2018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6"/>
              </a:rPr>
              <a:t>Frontend Armory: React Fundamentals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7"/>
              </a:rPr>
              <a:t>Egghead.io: The Beginner’s Guide to ReactJS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8"/>
              </a:rPr>
              <a:t>Free React Bootcamp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b="0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9"/>
              </a:rPr>
              <a:t>Scrimba</a:t>
            </a:r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9"/>
              </a:rPr>
              <a:t>: Learn React for free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b="0" i="0" u="none" strike="noStrike" dirty="0">
                <a:solidFill>
                  <a:srgbClr val="1A1A1A"/>
                </a:solidFill>
                <a:effectLst/>
                <a:latin typeface="-apple-system"/>
                <a:hlinkClick r:id="rId10"/>
              </a:rPr>
              <a:t>University of Helsinki: Full Stack Open MOOC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E736F-7EAF-426A-A08B-118019BA9818}"/>
              </a:ext>
            </a:extLst>
          </p:cNvPr>
          <p:cNvSpPr txBox="1"/>
          <p:nvPr/>
        </p:nvSpPr>
        <p:spPr>
          <a:xfrm>
            <a:off x="508438" y="124456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reactjs.org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36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5D82EB-E051-4D8D-805A-C93FC10BA6B4}"/>
              </a:ext>
            </a:extLst>
          </p:cNvPr>
          <p:cNvSpPr txBox="1"/>
          <p:nvPr/>
        </p:nvSpPr>
        <p:spPr>
          <a:xfrm>
            <a:off x="650328" y="48536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Извлечём компонент </a:t>
            </a:r>
            <a:r>
              <a:rPr lang="en-US" dirty="0" err="1"/>
              <a:t>UserInfo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ACFA6-23E1-4147-86DC-F0709B89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18" y="1115584"/>
            <a:ext cx="5519492" cy="4003472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7484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0" y="351793"/>
            <a:ext cx="11410438" cy="58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850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64904" y="384755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useCallback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4" y="1019002"/>
            <a:ext cx="6439834" cy="268847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4904" y="4541120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useMemo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4" y="5119485"/>
            <a:ext cx="11098693" cy="8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666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00573" y="251752"/>
            <a:ext cx="81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useRef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3" y="751663"/>
            <a:ext cx="7520242" cy="10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290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3" y="361412"/>
            <a:ext cx="10752137" cy="62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120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204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12660" y="301628"/>
            <a:ext cx="218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useImperativeHandle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" y="865796"/>
            <a:ext cx="8240070" cy="8501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2" y="1910797"/>
            <a:ext cx="6926659" cy="47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8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53721" y="301629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useDebugValue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1" y="880085"/>
            <a:ext cx="3906636" cy="7990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4" y="1888294"/>
            <a:ext cx="8558140" cy="47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32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76973" y="268378"/>
            <a:ext cx="1861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useDeferredValue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7" y="789677"/>
            <a:ext cx="6786910" cy="8396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3" y="1781262"/>
            <a:ext cx="11371131" cy="41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11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6" y="386414"/>
            <a:ext cx="7723034" cy="39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76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208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80290" y="168625"/>
            <a:ext cx="3194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Маршрутизация</a:t>
            </a:r>
          </a:p>
          <a:p>
            <a:r>
              <a:rPr lang="ru-RU" dirty="0"/>
              <a:t>Определение маршрутов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72" y="107919"/>
            <a:ext cx="6743964" cy="66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6268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209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4" y="230652"/>
            <a:ext cx="9835454" cy="63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1DE840-762C-4C8B-AFF4-75E4A6EA6F51}"/>
              </a:ext>
            </a:extLst>
          </p:cNvPr>
          <p:cNvSpPr txBox="1"/>
          <p:nvPr/>
        </p:nvSpPr>
        <p:spPr>
          <a:xfrm>
            <a:off x="492673" y="31194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Упростить </a:t>
            </a:r>
            <a:r>
              <a:rPr lang="en-US" dirty="0"/>
              <a:t>Comment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A3808-AA75-4FDA-9CE8-B0196D87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4" y="807106"/>
            <a:ext cx="5972272" cy="504527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18989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71302" y="340513"/>
            <a:ext cx="11382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начале для работы с маршрутами также получаем ряд объектов, которые потребуются для определения маршрутов: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2" y="986844"/>
            <a:ext cx="7954935" cy="13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20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53344" y="218501"/>
            <a:ext cx="224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Дочерние маршруты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06" y="218501"/>
            <a:ext cx="8095513" cy="65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701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2" y="261568"/>
            <a:ext cx="10806925" cy="57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825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5" y="146977"/>
            <a:ext cx="11668089" cy="49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268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214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69099" y="285003"/>
            <a:ext cx="77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Outlet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21" y="285003"/>
            <a:ext cx="7254403" cy="6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4912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8" y="451639"/>
            <a:ext cx="10250246" cy="57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95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11391" y="268378"/>
            <a:ext cx="19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Главный маршрут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0" y="827106"/>
            <a:ext cx="10654893" cy="55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2974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8" y="450031"/>
            <a:ext cx="10123812" cy="44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537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36175" y="384756"/>
            <a:ext cx="187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Создание ссылок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16" y="150278"/>
            <a:ext cx="6896657" cy="657119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7452" y="878024"/>
            <a:ext cx="32008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создания ссылки применяется объект </a:t>
            </a:r>
            <a:r>
              <a:rPr lang="ru-RU" dirty="0" err="1"/>
              <a:t>Link</a:t>
            </a:r>
            <a:r>
              <a:rPr lang="ru-RU" dirty="0"/>
              <a:t>, который определен в модуле </a:t>
            </a:r>
            <a:r>
              <a:rPr lang="ru-RU" dirty="0" err="1"/>
              <a:t>react-router-dom</a:t>
            </a:r>
            <a:r>
              <a:rPr lang="ru-RU" dirty="0"/>
              <a:t>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4987" y="2202289"/>
            <a:ext cx="348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</a:t>
            </a:r>
            <a:r>
              <a:rPr lang="en-US" dirty="0"/>
              <a:t> Link = </a:t>
            </a:r>
            <a:r>
              <a:rPr lang="en-US" dirty="0" err="1"/>
              <a:t>ReactRouterDOM.Link</a:t>
            </a:r>
            <a:r>
              <a:rPr lang="en-US" dirty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852946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219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96" y="356831"/>
            <a:ext cx="10580969" cy="59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C88459-50ED-423F-9CFA-14FA3CDCB8A0}"/>
              </a:ext>
            </a:extLst>
          </p:cNvPr>
          <p:cNvSpPr txBox="1"/>
          <p:nvPr/>
        </p:nvSpPr>
        <p:spPr>
          <a:xfrm>
            <a:off x="587265" y="26465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Пропсы можно только читать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35301A-A2CB-40E5-BBC8-FBE42A61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4" y="856035"/>
            <a:ext cx="3401411" cy="1419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CE22AA-BCF1-4B7A-8E19-62800FA0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4" y="2735519"/>
            <a:ext cx="5710080" cy="1419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3A2F1-6F26-4C72-A04E-30A6D969ACCA}"/>
              </a:ext>
            </a:extLst>
          </p:cNvPr>
          <p:cNvSpPr txBox="1"/>
          <p:nvPr/>
        </p:nvSpPr>
        <p:spPr>
          <a:xfrm>
            <a:off x="587264" y="4615003"/>
            <a:ext cx="1129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React</a:t>
            </a:r>
            <a:r>
              <a:rPr lang="ru-RU" dirty="0"/>
              <a:t>-компоненты обязаны вести себя как чистые функции по отношению к своим пропсам.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2289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89" t="20389" r="89" b="187"/>
          <a:stretch/>
        </p:blipFill>
        <p:spPr>
          <a:xfrm>
            <a:off x="600421" y="1464906"/>
            <a:ext cx="10523638" cy="39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669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5" y="368785"/>
            <a:ext cx="9373544" cy="56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527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" y="242514"/>
            <a:ext cx="11613279" cy="56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641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0" y="380556"/>
            <a:ext cx="10268875" cy="5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62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1" y="182839"/>
            <a:ext cx="11919913" cy="58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502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8" y="393878"/>
            <a:ext cx="11169189" cy="31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212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6575" y="368131"/>
            <a:ext cx="246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Параметры маршрутов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1" y="929050"/>
            <a:ext cx="7677733" cy="22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670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9" y="206381"/>
            <a:ext cx="8885973" cy="65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059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1" y="280528"/>
            <a:ext cx="10500162" cy="60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350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6" y="254249"/>
            <a:ext cx="6861981" cy="65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48399" y="285003"/>
            <a:ext cx="311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Состояние и жизненный цикл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9" y="853840"/>
            <a:ext cx="9960022" cy="499832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74008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35" y="234869"/>
            <a:ext cx="7826506" cy="63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957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" y="313872"/>
            <a:ext cx="10590766" cy="59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276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8" y="252589"/>
            <a:ext cx="9410323" cy="46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264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97" y="412565"/>
            <a:ext cx="9879966" cy="37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5488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7" y="440506"/>
            <a:ext cx="10831574" cy="45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15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9" y="254979"/>
            <a:ext cx="7712332" cy="64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8591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32351" y="351505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Ссылки с параметрами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0" y="934415"/>
            <a:ext cx="7705353" cy="44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150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3" y="282865"/>
            <a:ext cx="11702335" cy="49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48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1" y="212659"/>
            <a:ext cx="6297500" cy="64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1551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239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9" y="366083"/>
            <a:ext cx="10400114" cy="5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1664" y="567636"/>
            <a:ext cx="4917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Извлечём компонент, показывающий время: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4" y="936967"/>
            <a:ext cx="9064598" cy="566955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1015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8" y="420632"/>
            <a:ext cx="9312834" cy="53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771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2" y="338143"/>
            <a:ext cx="10490070" cy="50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75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242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87572" y="418007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Парсинг</a:t>
            </a:r>
            <a:r>
              <a:rPr lang="ru-RU" dirty="0"/>
              <a:t> строки запроса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87572" y="787339"/>
            <a:ext cx="11183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Строка запроса - эта та часть адреса, которая идет в запрошенном адресе после вопросительного знака, например: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-332034" y="1618336"/>
            <a:ext cx="537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http://localhost:3000/2/?name=Bob&amp;age=23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7571" y="2172334"/>
            <a:ext cx="10900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получения параметров строки запроса в </a:t>
            </a:r>
            <a:r>
              <a:rPr lang="ru-RU" dirty="0" err="1"/>
              <a:t>react-router</a:t>
            </a:r>
            <a:r>
              <a:rPr lang="ru-RU" dirty="0"/>
              <a:t> v6 имеется функция-хук </a:t>
            </a:r>
            <a:r>
              <a:rPr lang="ru-RU" dirty="0" err="1"/>
              <a:t>useSearchParams</a:t>
            </a:r>
            <a:r>
              <a:rPr lang="ru-RU" dirty="0"/>
              <a:t>().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0" y="2713744"/>
            <a:ext cx="10322263" cy="29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438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98" y="301462"/>
            <a:ext cx="8808769" cy="60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350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9" y="399608"/>
            <a:ext cx="10146097" cy="59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33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17" y="280347"/>
            <a:ext cx="10590403" cy="58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182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62166" y="318254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Переадресация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2165" y="687586"/>
            <a:ext cx="11358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выполнения переадресации с одного маршрута на другой в модуле </a:t>
            </a:r>
            <a:r>
              <a:rPr lang="ru-RU" dirty="0" err="1"/>
              <a:t>react-router-dom</a:t>
            </a:r>
            <a:r>
              <a:rPr lang="ru-RU" dirty="0"/>
              <a:t> определен компонент </a:t>
            </a:r>
            <a:r>
              <a:rPr lang="ru-RU" dirty="0" err="1"/>
              <a:t>Redirect</a:t>
            </a:r>
            <a:r>
              <a:rPr lang="ru-RU" dirty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11" y="1237102"/>
            <a:ext cx="7786145" cy="56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6714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9" y="277646"/>
            <a:ext cx="10376591" cy="62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4140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37803" y="262882"/>
            <a:ext cx="11183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Компонент </a:t>
            </a:r>
            <a:r>
              <a:rPr lang="ru-RU" dirty="0" err="1"/>
              <a:t>Navigate</a:t>
            </a:r>
            <a:r>
              <a:rPr lang="ru-RU" dirty="0"/>
              <a:t> определяет атрибут </a:t>
            </a:r>
            <a:r>
              <a:rPr lang="ru-RU" dirty="0" err="1"/>
              <a:t>to</a:t>
            </a:r>
            <a:r>
              <a:rPr lang="ru-RU" dirty="0"/>
              <a:t> - путь, на который выполняется переадресация.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0" y="859847"/>
            <a:ext cx="7249589" cy="2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249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0" y="371120"/>
            <a:ext cx="8603766" cy="59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53686" y="661893"/>
            <a:ext cx="10701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Реализовать </a:t>
            </a:r>
            <a:r>
              <a:rPr lang="ru-RU" dirty="0" err="1"/>
              <a:t>Clock</a:t>
            </a:r>
            <a:r>
              <a:rPr lang="ru-RU" dirty="0"/>
              <a:t> таким образом, чтобы компонент сам себя обновлял: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6" y="1255189"/>
            <a:ext cx="3298564" cy="73986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3686" y="2219018"/>
            <a:ext cx="6152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Преобразование функционального компонента в классовый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5" y="2588350"/>
            <a:ext cx="9029147" cy="374594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48493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82" y="272882"/>
            <a:ext cx="9006027" cy="64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170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80299" y="268378"/>
            <a:ext cx="2653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Условная переадресация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37" y="268378"/>
            <a:ext cx="6992343" cy="60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4439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" y="275858"/>
            <a:ext cx="9504698" cy="60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519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01210" y="235127"/>
            <a:ext cx="261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Программная навигация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01209" y="604459"/>
            <a:ext cx="11402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Кроме использования компонента </a:t>
            </a:r>
            <a:r>
              <a:rPr lang="ru-RU" dirty="0" err="1"/>
              <a:t>Navigate</a:t>
            </a:r>
            <a:r>
              <a:rPr lang="ru-RU" dirty="0"/>
              <a:t> </a:t>
            </a:r>
            <a:r>
              <a:rPr lang="ru-RU" dirty="0" err="1"/>
              <a:t>React</a:t>
            </a:r>
            <a:r>
              <a:rPr lang="ru-RU" dirty="0"/>
              <a:t> позволяет выполнить переадресацию по определенному пути </a:t>
            </a:r>
            <a:r>
              <a:rPr lang="ru-RU" dirty="0" err="1"/>
              <a:t>программно</a:t>
            </a:r>
            <a:r>
              <a:rPr lang="ru-RU" dirty="0"/>
              <a:t>. Для этого применяется встроенная функция-хук </a:t>
            </a:r>
            <a:r>
              <a:rPr lang="ru-RU" dirty="0" err="1"/>
              <a:t>useNavigate</a:t>
            </a:r>
            <a:r>
              <a:rPr lang="ru-RU" dirty="0"/>
              <a:t>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08" y="1574409"/>
            <a:ext cx="8427115" cy="34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9704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99" y="334073"/>
            <a:ext cx="5745796" cy="63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9400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8" y="230105"/>
            <a:ext cx="8754309" cy="63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19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7" y="144971"/>
            <a:ext cx="6307847" cy="67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97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57068" y="285003"/>
            <a:ext cx="1933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Введение в </a:t>
            </a:r>
            <a:r>
              <a:rPr lang="en-US" dirty="0" err="1"/>
              <a:t>Redux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57068" y="850683"/>
            <a:ext cx="11380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Ключевые моменты </a:t>
            </a:r>
            <a:r>
              <a:rPr lang="ru-RU" dirty="0" err="1"/>
              <a:t>Redux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Хранилище (</a:t>
            </a:r>
            <a:r>
              <a:rPr lang="ru-RU" dirty="0" err="1"/>
              <a:t>store</a:t>
            </a:r>
            <a:r>
              <a:rPr lang="ru-RU" dirty="0"/>
              <a:t>): хранит состояние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Действия (</a:t>
            </a:r>
            <a:r>
              <a:rPr lang="ru-RU" dirty="0" err="1"/>
              <a:t>actions</a:t>
            </a:r>
            <a:r>
              <a:rPr lang="ru-RU" dirty="0"/>
              <a:t>): некоторый набор информации, который исходит от приложения к хранилищу и который указывает, что именно нужно сделать. Для передачи этой информации у хранилища вызывается метод </a:t>
            </a:r>
            <a:r>
              <a:rPr lang="ru-RU" dirty="0" err="1"/>
              <a:t>dispatch</a:t>
            </a:r>
            <a:r>
              <a:rPr lang="ru-RU" dirty="0"/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Создатели действий (</a:t>
            </a:r>
            <a:r>
              <a:rPr lang="ru-RU" dirty="0" err="1"/>
              <a:t>action</a:t>
            </a:r>
            <a:r>
              <a:rPr lang="ru-RU" dirty="0"/>
              <a:t> </a:t>
            </a:r>
            <a:r>
              <a:rPr lang="ru-RU" dirty="0" err="1"/>
              <a:t>creators</a:t>
            </a:r>
            <a:r>
              <a:rPr lang="ru-RU" dirty="0"/>
              <a:t>): функции, которые создают действия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Reducer</a:t>
            </a:r>
            <a:r>
              <a:rPr lang="ru-RU" dirty="0"/>
              <a:t> : функция (или несколько функций), которая получает действие и в соответствии с этим действием изменяет состояние хранилища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0" y="3355355"/>
            <a:ext cx="10854754" cy="25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089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63063" y="351505"/>
            <a:ext cx="1456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424" y="195066"/>
            <a:ext cx="8521368" cy="61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092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259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59491" y="201876"/>
            <a:ext cx="24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файл </a:t>
            </a:r>
            <a:r>
              <a:rPr lang="en-US" dirty="0"/>
              <a:t>webpack.config.js: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1" y="700639"/>
            <a:ext cx="11614076" cy="54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25533" y="418007"/>
            <a:ext cx="445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Добавим внутреннее состояние в класс</a:t>
            </a:r>
            <a:endParaRPr lang="ru-RU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9" y="2051021"/>
            <a:ext cx="8537205" cy="360163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67569" y="1049848"/>
            <a:ext cx="6034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Заменим </a:t>
            </a:r>
            <a:r>
              <a:rPr lang="en-US" dirty="0" err="1"/>
              <a:t>this.props.date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 err="1"/>
              <a:t>this.state.date</a:t>
            </a:r>
            <a:r>
              <a:rPr lang="en-US" dirty="0"/>
              <a:t> </a:t>
            </a:r>
            <a:r>
              <a:rPr lang="ru-RU" dirty="0"/>
              <a:t>в методе </a:t>
            </a:r>
            <a:r>
              <a:rPr lang="en-US" dirty="0"/>
              <a:t>render():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9557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86" y="335716"/>
            <a:ext cx="11470541" cy="43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4073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1054" y="312758"/>
            <a:ext cx="11100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папку </a:t>
            </a:r>
            <a:r>
              <a:rPr lang="en-US" dirty="0"/>
              <a:t>app</a:t>
            </a:r>
            <a:r>
              <a:rPr lang="ru-RU" dirty="0"/>
              <a:t> добавим новый файл </a:t>
            </a:r>
            <a:r>
              <a:rPr lang="ru-RU" dirty="0" err="1"/>
              <a:t>actions.jsx</a:t>
            </a:r>
            <a:r>
              <a:rPr lang="ru-RU" dirty="0"/>
              <a:t>, который будет представлять действия: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" y="718478"/>
            <a:ext cx="6566966" cy="58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587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8" y="167911"/>
            <a:ext cx="10601354" cy="655356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283918" y="167911"/>
            <a:ext cx="4851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Reducer</a:t>
            </a:r>
          </a:p>
          <a:p>
            <a:r>
              <a:rPr lang="en-US" b="1" dirty="0"/>
              <a:t>C</a:t>
            </a:r>
            <a:r>
              <a:rPr lang="ru-RU" b="1" dirty="0" err="1"/>
              <a:t>оздадим</a:t>
            </a:r>
            <a:r>
              <a:rPr lang="ru-RU" b="1" dirty="0"/>
              <a:t> в папке </a:t>
            </a:r>
            <a:r>
              <a:rPr lang="en-US" b="1" dirty="0"/>
              <a:t>app </a:t>
            </a:r>
            <a:r>
              <a:rPr lang="ru-RU" b="1" dirty="0"/>
              <a:t>новый файл </a:t>
            </a:r>
            <a:r>
              <a:rPr lang="en-US" b="1" dirty="0" err="1"/>
              <a:t>reducer.jsx</a:t>
            </a:r>
            <a:r>
              <a:rPr lang="en-US" b="1" dirty="0"/>
              <a:t>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3428834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8610600" y="301629"/>
            <a:ext cx="305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Определение представления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212975" y="896573"/>
            <a:ext cx="3804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Добавим в папку </a:t>
            </a:r>
            <a:r>
              <a:rPr lang="ru-RU" dirty="0" err="1"/>
              <a:t>app</a:t>
            </a:r>
            <a:r>
              <a:rPr lang="ru-RU" dirty="0"/>
              <a:t> файл </a:t>
            </a:r>
            <a:r>
              <a:rPr lang="ru-RU" dirty="0" err="1"/>
              <a:t>appview.jsx</a:t>
            </a:r>
            <a:r>
              <a:rPr lang="ru-RU" dirty="0"/>
              <a:t>, который будет определять всю визуальную часть: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91" y="301629"/>
            <a:ext cx="7638474" cy="64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179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5" y="372673"/>
            <a:ext cx="10444600" cy="27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3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5" y="304345"/>
            <a:ext cx="9501441" cy="60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2787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7" y="336775"/>
            <a:ext cx="8372952" cy="61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33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71302" y="2795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Объединение всех компонентов приложения</a:t>
            </a:r>
            <a:endParaRPr lang="en-US" dirty="0"/>
          </a:p>
          <a:p>
            <a:r>
              <a:rPr lang="ru-RU" dirty="0"/>
              <a:t>Определим в папке </a:t>
            </a:r>
            <a:r>
              <a:rPr lang="ru-RU" dirty="0" err="1"/>
              <a:t>app</a:t>
            </a:r>
            <a:r>
              <a:rPr lang="ru-RU" dirty="0"/>
              <a:t> основной файл </a:t>
            </a:r>
            <a:r>
              <a:rPr lang="ru-RU" dirty="0" err="1"/>
              <a:t>app.jsx</a:t>
            </a:r>
            <a:r>
              <a:rPr lang="ru-RU" dirty="0"/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2" y="925838"/>
            <a:ext cx="7774754" cy="56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219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3" y="436564"/>
            <a:ext cx="5210075" cy="32875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54" y="219156"/>
            <a:ext cx="5429369" cy="56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0868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269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9914"/>
          <a:stretch/>
        </p:blipFill>
        <p:spPr>
          <a:xfrm>
            <a:off x="862315" y="895738"/>
            <a:ext cx="10467369" cy="43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0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3934" y="512264"/>
            <a:ext cx="11166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Добавим конструктор класса, в котором укажем начальное состояние в переменной </a:t>
            </a:r>
            <a:r>
              <a:rPr lang="ru-RU" dirty="0" err="1"/>
              <a:t>this.state</a:t>
            </a:r>
            <a:r>
              <a:rPr lang="ru-RU" dirty="0"/>
              <a:t>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" y="881596"/>
            <a:ext cx="9425982" cy="556908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75885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270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565303-4CB8-4D3D-9C9A-181E6C545E53}"/>
              </a:ext>
            </a:extLst>
          </p:cNvPr>
          <p:cNvSpPr/>
          <p:nvPr/>
        </p:nvSpPr>
        <p:spPr>
          <a:xfrm>
            <a:off x="797072" y="281326"/>
            <a:ext cx="1686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/>
              </a:rPr>
              <a:t>CSS-</a:t>
            </a:r>
            <a:r>
              <a:rPr lang="ru-RU" sz="2000" dirty="0">
                <a:latin typeface="Roboto"/>
              </a:rPr>
              <a:t>модули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980E23-BFB0-4BE2-AE7F-D9CDEA82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2" y="947775"/>
            <a:ext cx="8617516" cy="16889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B9EF44-9752-45A4-B5BA-AC804226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72" y="3259836"/>
            <a:ext cx="10223686" cy="30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4885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271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797072" y="281326"/>
            <a:ext cx="2148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/>
              </a:rPr>
              <a:t>MUI (Material-UI)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97072" y="80007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Roboto"/>
              </a:rPr>
              <a:t>Установка 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72" y="1288040"/>
            <a:ext cx="4703320" cy="222888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09554" y="800072"/>
            <a:ext cx="993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/>
              <a:t>Иконки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41" y="1305625"/>
            <a:ext cx="4652572" cy="22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9980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4" y="330620"/>
            <a:ext cx="10106311" cy="60257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309" y="3992034"/>
            <a:ext cx="4251536" cy="144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162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053" y="797252"/>
            <a:ext cx="4372585" cy="406774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62000" y="4740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Авторизация</a:t>
            </a:r>
          </a:p>
          <a:p>
            <a:r>
              <a:rPr lang="ru-RU" sz="2000" dirty="0"/>
              <a:t>Простая страница входа.</a:t>
            </a:r>
          </a:p>
        </p:txBody>
      </p:sp>
    </p:spTree>
    <p:extLst>
      <p:ext uri="{BB962C8B-B14F-4D97-AF65-F5344CB8AC3E}">
        <p14:creationId xmlns:p14="http://schemas.microsoft.com/office/powerpoint/2010/main" val="129718561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80" y="0"/>
            <a:ext cx="6058746" cy="686848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21926" y="422003"/>
            <a:ext cx="3393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Макет пошаговой страницы оформления заказа.</a:t>
            </a:r>
          </a:p>
        </p:txBody>
      </p:sp>
    </p:spTree>
    <p:extLst>
      <p:ext uri="{BB962C8B-B14F-4D97-AF65-F5344CB8AC3E}">
        <p14:creationId xmlns:p14="http://schemas.microsoft.com/office/powerpoint/2010/main" val="304169118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64" y="494531"/>
            <a:ext cx="6706536" cy="576342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346" y="396141"/>
            <a:ext cx="337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</a:rPr>
              <a:t>Адаптивный макет страницы альбома/галереи с выделенным блоком (</a:t>
            </a:r>
            <a:r>
              <a:rPr lang="ru-RU" dirty="0" err="1">
                <a:latin typeface="Roboto"/>
              </a:rPr>
              <a:t>hero</a:t>
            </a:r>
            <a:r>
              <a:rPr lang="ru-RU" dirty="0">
                <a:latin typeface="Roboto"/>
              </a:rPr>
              <a:t> </a:t>
            </a:r>
            <a:r>
              <a:rPr lang="ru-RU" dirty="0" err="1">
                <a:latin typeface="Roboto"/>
              </a:rPr>
              <a:t>unit</a:t>
            </a:r>
            <a:r>
              <a:rPr lang="ru-RU" dirty="0">
                <a:latin typeface="Roboto"/>
              </a:rPr>
              <a:t>) и подвалом (</a:t>
            </a:r>
            <a:r>
              <a:rPr lang="ru-RU" dirty="0" err="1">
                <a:latin typeface="Roboto"/>
              </a:rPr>
              <a:t>footer</a:t>
            </a:r>
            <a:r>
              <a:rPr lang="ru-RU" dirty="0">
                <a:latin typeface="Roboto"/>
              </a:rPr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54480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841" y="143978"/>
            <a:ext cx="6886852" cy="639493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62845" y="422003"/>
            <a:ext cx="1539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Таблица цен</a:t>
            </a:r>
          </a:p>
        </p:txBody>
      </p:sp>
    </p:spTree>
    <p:extLst>
      <p:ext uri="{BB962C8B-B14F-4D97-AF65-F5344CB8AC3E}">
        <p14:creationId xmlns:p14="http://schemas.microsoft.com/office/powerpoint/2010/main" val="27143436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83930" y="241719"/>
            <a:ext cx="11107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Container</a:t>
            </a:r>
            <a:endParaRPr lang="ru-RU" dirty="0"/>
          </a:p>
          <a:p>
            <a:r>
              <a:rPr lang="ru-RU" dirty="0" err="1"/>
              <a:t>Container</a:t>
            </a:r>
            <a:r>
              <a:rPr lang="ru-RU" dirty="0"/>
              <a:t> центрирует содержимое по горизонтали. Это базовый элемент всех макетов.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04" y="1083264"/>
            <a:ext cx="2997904" cy="6685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04" y="2119816"/>
            <a:ext cx="640169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853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278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45476" y="197758"/>
            <a:ext cx="10908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Grid</a:t>
            </a:r>
            <a:endParaRPr lang="ru-RU" dirty="0"/>
          </a:p>
          <a:p>
            <a:r>
              <a:rPr lang="ru-RU" dirty="0"/>
              <a:t>Сетка адаптивного макета </a:t>
            </a:r>
            <a:r>
              <a:rPr lang="ru-RU" dirty="0" err="1"/>
              <a:t>Material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 адаптируется к размеру экрана и ориентации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63" y="844089"/>
            <a:ext cx="11300458" cy="30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634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279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3" y="283285"/>
            <a:ext cx="5772029" cy="632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64" y="511260"/>
            <a:ext cx="5408971" cy="158354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9819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725358" y="378042"/>
            <a:ext cx="89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Button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58" y="916554"/>
            <a:ext cx="7506037" cy="10793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58" y="3292704"/>
            <a:ext cx="4189661" cy="32707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04" y="2070573"/>
            <a:ext cx="9306782" cy="11474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474" y="3752440"/>
            <a:ext cx="4280074" cy="11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620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" y="222050"/>
            <a:ext cx="7011454" cy="64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646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0" y="247397"/>
            <a:ext cx="11202160" cy="62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2933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59840" y="395626"/>
            <a:ext cx="1283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"/>
              </a:rPr>
              <a:t>Text Field</a:t>
            </a:r>
            <a:endParaRPr lang="en-US" sz="2000" b="0" i="0" dirty="0">
              <a:effectLst/>
              <a:latin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5" y="972133"/>
            <a:ext cx="5935159" cy="37053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6762"/>
          <a:stretch/>
        </p:blipFill>
        <p:spPr>
          <a:xfrm>
            <a:off x="559840" y="4853905"/>
            <a:ext cx="8050760" cy="16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8470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5" y="498552"/>
            <a:ext cx="8677595" cy="10928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6" y="2264648"/>
            <a:ext cx="11085193" cy="26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073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8" y="356782"/>
            <a:ext cx="3559692" cy="10587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50" y="534360"/>
            <a:ext cx="6932885" cy="50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760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286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21648" y="413211"/>
            <a:ext cx="1291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Stepper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CF0519-80F5-4620-A85F-0C1D9876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47" y="1101012"/>
            <a:ext cx="10334609" cy="49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631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D9BA01-FC8E-472D-B1E0-03CD0D68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2" y="458018"/>
            <a:ext cx="10995431" cy="2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4953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82EF98-CE5F-44D7-B79E-58FA7AC7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68" y="805005"/>
            <a:ext cx="11149017" cy="228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37CF5-C409-4678-BC7F-1B7DE2861536}"/>
              </a:ext>
            </a:extLst>
          </p:cNvPr>
          <p:cNvSpPr txBox="1"/>
          <p:nvPr/>
        </p:nvSpPr>
        <p:spPr>
          <a:xfrm>
            <a:off x="541168" y="3331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Вкладки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2BFF-A6FB-48C6-AC56-D78CA709E65D}"/>
              </a:ext>
            </a:extLst>
          </p:cNvPr>
          <p:cNvSpPr txBox="1"/>
          <p:nvPr/>
        </p:nvSpPr>
        <p:spPr>
          <a:xfrm>
            <a:off x="445537" y="342900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Панель навигации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086541-C6FF-47A7-8922-CEC8F6DF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68" y="4064265"/>
            <a:ext cx="11353384" cy="14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8797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289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4253F6-A488-41A1-BA87-066BF9984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74" y="377045"/>
            <a:ext cx="4208572" cy="1227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2D2B5-8652-47D1-ABCC-BD6A4DA7FD26}"/>
              </a:ext>
            </a:extLst>
          </p:cNvPr>
          <p:cNvSpPr txBox="1"/>
          <p:nvPr/>
        </p:nvSpPr>
        <p:spPr>
          <a:xfrm>
            <a:off x="438074" y="182583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181818"/>
                </a:solidFill>
                <a:effectLst/>
                <a:latin typeface="HeliosExtC"/>
              </a:rPr>
              <a:t>Основные концепции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FBEA7-7475-43EB-8ED6-8C547074D0BD}"/>
              </a:ext>
            </a:extLst>
          </p:cNvPr>
          <p:cNvSpPr txBox="1"/>
          <p:nvPr/>
        </p:nvSpPr>
        <p:spPr>
          <a:xfrm>
            <a:off x="604158" y="2270341"/>
            <a:ext cx="89037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81818"/>
                </a:solidFill>
                <a:latin typeface="HeliosExtC-bold"/>
              </a:rPr>
              <a:t>е</a:t>
            </a:r>
            <a:r>
              <a:rPr lang="ru-RU" sz="2000" i="0" dirty="0">
                <a:solidFill>
                  <a:srgbClr val="181818"/>
                </a:solidFill>
                <a:effectLst/>
                <a:latin typeface="HeliosExtC-bold"/>
              </a:rPr>
              <a:t>диный источник состояния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81818"/>
                </a:solidFill>
                <a:latin typeface="HeliosExtC-bold"/>
              </a:rPr>
              <a:t>д</a:t>
            </a:r>
            <a:r>
              <a:rPr lang="ru-RU" sz="2000" i="0" dirty="0">
                <a:solidFill>
                  <a:srgbClr val="181818"/>
                </a:solidFill>
                <a:effectLst/>
                <a:latin typeface="HeliosExtC-bold"/>
              </a:rPr>
              <a:t>оступ к состоянию — только для чтения</a:t>
            </a:r>
            <a:endParaRPr lang="ru-RU" sz="2000" dirty="0">
              <a:solidFill>
                <a:srgbClr val="181818"/>
              </a:solidFill>
              <a:latin typeface="HeliosExtC-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81818"/>
                </a:solidFill>
                <a:latin typeface="HeliosExtC-bold"/>
              </a:rPr>
              <a:t>и</a:t>
            </a:r>
            <a:r>
              <a:rPr lang="ru-RU" sz="2000" i="0" dirty="0">
                <a:solidFill>
                  <a:srgbClr val="181818"/>
                </a:solidFill>
                <a:effectLst/>
                <a:latin typeface="HeliosExtC-bold"/>
              </a:rPr>
              <a:t>зменения — только через редукторы (</a:t>
            </a:r>
            <a:r>
              <a:rPr lang="ru-RU" sz="2000" i="0" dirty="0" err="1">
                <a:solidFill>
                  <a:srgbClr val="181818"/>
                </a:solidFill>
                <a:effectLst/>
                <a:latin typeface="HeliosExtC"/>
              </a:rPr>
              <a:t>редьюсеры</a:t>
            </a:r>
            <a:r>
              <a:rPr lang="ru-RU" sz="2000" i="0" dirty="0">
                <a:solidFill>
                  <a:srgbClr val="181818"/>
                </a:solidFill>
                <a:effectLst/>
                <a:latin typeface="HeliosExtC-bold"/>
              </a:rPr>
              <a:t>)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997BC-C514-44B8-BE92-EFF0ABEE4EB8}"/>
              </a:ext>
            </a:extLst>
          </p:cNvPr>
          <p:cNvSpPr txBox="1"/>
          <p:nvPr/>
        </p:nvSpPr>
        <p:spPr>
          <a:xfrm>
            <a:off x="604158" y="499501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 err="1">
                <a:solidFill>
                  <a:srgbClr val="181818"/>
                </a:solidFill>
                <a:effectLst/>
                <a:latin typeface="HeliosExtC-bold"/>
              </a:rPr>
              <a:t>npm</a:t>
            </a:r>
            <a:r>
              <a:rPr lang="en-US" sz="2400" i="0" dirty="0">
                <a:solidFill>
                  <a:srgbClr val="181818"/>
                </a:solidFill>
                <a:effectLst/>
                <a:latin typeface="HeliosExtC-bold"/>
              </a:rPr>
              <a:t> install redux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4A6AC-76FF-4F49-8104-8FAF5DD02363}"/>
              </a:ext>
            </a:extLst>
          </p:cNvPr>
          <p:cNvSpPr txBox="1"/>
          <p:nvPr/>
        </p:nvSpPr>
        <p:spPr>
          <a:xfrm>
            <a:off x="604158" y="556038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181818"/>
                </a:solidFill>
                <a:effectLst/>
                <a:latin typeface="HeliosExtC-bold"/>
              </a:rPr>
              <a:t>yarn add redux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C6A1C-21DE-4EDB-989A-6F65B227A967}"/>
              </a:ext>
            </a:extLst>
          </p:cNvPr>
          <p:cNvSpPr txBox="1"/>
          <p:nvPr/>
        </p:nvSpPr>
        <p:spPr>
          <a:xfrm>
            <a:off x="604158" y="4198798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181818"/>
                </a:solidFill>
                <a:latin typeface="HeliosExtC-bold"/>
              </a:rPr>
              <a:t>Установка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3737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0960" y="451257"/>
            <a:ext cx="417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Удалим </a:t>
            </a:r>
            <a:r>
              <a:rPr lang="ru-RU" dirty="0" err="1"/>
              <a:t>проп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 из элемента &lt;</a:t>
            </a:r>
            <a:r>
              <a:rPr lang="ru-RU" dirty="0" err="1"/>
              <a:t>Clock</a:t>
            </a:r>
            <a:r>
              <a:rPr lang="ru-RU" dirty="0"/>
              <a:t> /&gt;: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0" y="820588"/>
            <a:ext cx="8293658" cy="586249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25063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526B4B-7CD5-4B08-A2B1-9C2ECBF9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5" y="391207"/>
            <a:ext cx="10623503" cy="58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278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B38C3-25F2-4526-BF4C-2C4202C47780}"/>
              </a:ext>
            </a:extLst>
          </p:cNvPr>
          <p:cNvSpPr txBox="1"/>
          <p:nvPr/>
        </p:nvSpPr>
        <p:spPr>
          <a:xfrm>
            <a:off x="622818" y="35184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Roboto" panose="02000000000000000000" pitchFamily="2" charset="0"/>
              </a:rPr>
              <a:t>Actions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B8143-4A8C-4DB9-8FAA-D001191AD125}"/>
              </a:ext>
            </a:extLst>
          </p:cNvPr>
          <p:cNvSpPr txBox="1"/>
          <p:nvPr/>
        </p:nvSpPr>
        <p:spPr>
          <a:xfrm>
            <a:off x="622818" y="89302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store.dispatch</a:t>
            </a:r>
            <a:r>
              <a:rPr lang="en-US" sz="2400" dirty="0"/>
              <a:t>()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E392BC-E277-4A73-BFF9-BA322EB1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8" y="1585325"/>
            <a:ext cx="5868820" cy="24175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AECE64-549D-4027-86AC-C7138D32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98" y="4903114"/>
            <a:ext cx="9732172" cy="8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106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4884E-C7D4-42B3-A495-C8396AB6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1" y="371105"/>
            <a:ext cx="3578621" cy="18775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90E0B8-3451-4641-A6AF-580CCCAF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2" y="2401327"/>
            <a:ext cx="4835262" cy="15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3596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5B5A-8CC0-453F-B8C2-123FD9FE771F}"/>
              </a:ext>
            </a:extLst>
          </p:cNvPr>
          <p:cNvSpPr txBox="1"/>
          <p:nvPr/>
        </p:nvSpPr>
        <p:spPr>
          <a:xfrm>
            <a:off x="557505" y="323853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Roboto" panose="02000000000000000000" pitchFamily="2" charset="0"/>
              </a:rPr>
              <a:t>Action Creators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7859E-669D-4A3E-9520-301D7947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05" y="948804"/>
            <a:ext cx="4208333" cy="2480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C4BBAD-75D4-41F6-8465-61DF0592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5" y="4659728"/>
            <a:ext cx="6217803" cy="10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627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37B73-2688-4EF3-A130-8171DE7B07B8}"/>
              </a:ext>
            </a:extLst>
          </p:cNvPr>
          <p:cNvSpPr txBox="1"/>
          <p:nvPr/>
        </p:nvSpPr>
        <p:spPr>
          <a:xfrm>
            <a:off x="697464" y="41715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bound action creator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6CF607-56CA-4549-9C96-6B8226249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67"/>
          <a:stretch/>
        </p:blipFill>
        <p:spPr>
          <a:xfrm>
            <a:off x="770642" y="1137037"/>
            <a:ext cx="9727517" cy="15875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BE615-24CC-4C96-98D8-761EFB1E7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18"/>
          <a:stretch/>
        </p:blipFill>
        <p:spPr>
          <a:xfrm>
            <a:off x="770643" y="3858410"/>
            <a:ext cx="10094884" cy="13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954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83EAE-4E47-41F3-AB10-E8DD9B8F3E93}"/>
              </a:ext>
            </a:extLst>
          </p:cNvPr>
          <p:cNvSpPr txBox="1"/>
          <p:nvPr/>
        </p:nvSpPr>
        <p:spPr>
          <a:xfrm>
            <a:off x="510852" y="31452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effectLst/>
                <a:latin typeface="Roboto" panose="02000000000000000000" pitchFamily="2" charset="0"/>
              </a:rPr>
              <a:t>actions.js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FC3CCB-6934-4450-863D-6D64771E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1" y="942165"/>
            <a:ext cx="6277857" cy="26687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EE0B21-DBCF-4B26-8CBC-4F0CFAE0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1" y="3610946"/>
            <a:ext cx="5694006" cy="29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5426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7326E4-B47D-4191-9141-4EF851C1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8" y="274344"/>
            <a:ext cx="8770228" cy="58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490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F77-41EA-4AEE-A1E1-3F71FF471C15}"/>
              </a:ext>
            </a:extLst>
          </p:cNvPr>
          <p:cNvSpPr txBox="1"/>
          <p:nvPr/>
        </p:nvSpPr>
        <p:spPr>
          <a:xfrm>
            <a:off x="678802" y="43581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Roboto" panose="02000000000000000000" pitchFamily="2" charset="0"/>
              </a:rPr>
              <a:t>Reducers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178FFB-BDDF-4976-95E5-CFA19B18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53" y="304097"/>
            <a:ext cx="6869694" cy="46034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C70D12-CC7C-46D3-AC17-FE832EE1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" y="5798483"/>
            <a:ext cx="6901799" cy="7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8138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9ECBEC-DDF1-4D52-8F9A-266A5157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4" y="357603"/>
            <a:ext cx="11590544" cy="59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7492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299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D3C13B-7762-4292-B65A-B49C6980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4" y="351074"/>
            <a:ext cx="11229399" cy="195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7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9691A8-4314-410A-8B87-197FB255E20C}"/>
              </a:ext>
            </a:extLst>
          </p:cNvPr>
          <p:cNvSpPr txBox="1"/>
          <p:nvPr/>
        </p:nvSpPr>
        <p:spPr>
          <a:xfrm>
            <a:off x="934107" y="60697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effectLst/>
                <a:latin typeface="Source Sans Pro" panose="020B0503030403020204" pitchFamily="34" charset="0"/>
              </a:rPr>
              <a:t>Установка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EF78-3686-484F-9D86-CAB8ED652D29}"/>
              </a:ext>
            </a:extLst>
          </p:cNvPr>
          <p:cNvSpPr txBox="1"/>
          <p:nvPr/>
        </p:nvSpPr>
        <p:spPr>
          <a:xfrm>
            <a:off x="934107" y="119481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Source Sans Pro" panose="020B0503030403020204" pitchFamily="34" charset="0"/>
              </a:rPr>
              <a:t>через 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Yarn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DA88D-F39B-4B1B-90EC-AD1340CAF4C1}"/>
              </a:ext>
            </a:extLst>
          </p:cNvPr>
          <p:cNvSpPr txBox="1"/>
          <p:nvPr/>
        </p:nvSpPr>
        <p:spPr>
          <a:xfrm>
            <a:off x="934107" y="180967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Monaco"/>
              </a:rPr>
              <a:t>yarn add react react-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Monaco"/>
              </a:rPr>
              <a:t>dom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90B3E-5071-4BAD-B6C2-0861FE1BB20B}"/>
              </a:ext>
            </a:extLst>
          </p:cNvPr>
          <p:cNvSpPr txBox="1"/>
          <p:nvPr/>
        </p:nvSpPr>
        <p:spPr>
          <a:xfrm>
            <a:off x="934107" y="258218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Source Sans Pro" panose="020B0503030403020204" pitchFamily="34" charset="0"/>
              </a:rPr>
              <a:t>через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npm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224FD-F3DC-4867-8AF3-62E208C06372}"/>
              </a:ext>
            </a:extLst>
          </p:cNvPr>
          <p:cNvSpPr txBox="1"/>
          <p:nvPr/>
        </p:nvSpPr>
        <p:spPr>
          <a:xfrm>
            <a:off x="934107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444444"/>
                </a:solidFill>
                <a:effectLst/>
                <a:latin typeface="Monaco"/>
              </a:rPr>
              <a:t>npm</a:t>
            </a:r>
            <a:r>
              <a:rPr lang="en-US" b="0" i="0" dirty="0">
                <a:solidFill>
                  <a:srgbClr val="444444"/>
                </a:solidFill>
                <a:effectLst/>
                <a:latin typeface="Monaco"/>
              </a:rPr>
              <a:t> install --save react react-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Monaco"/>
              </a:rPr>
              <a:t>dom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295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8409" y="334879"/>
            <a:ext cx="3192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Добавим методы жизненного цикла в класс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886" y="138944"/>
            <a:ext cx="7697940" cy="658516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63745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31FDAF-9E44-4B79-BB41-779923DE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11" y="234740"/>
            <a:ext cx="7810258" cy="62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15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31D93D-E382-4D32-9B17-07B882AC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7" y="296397"/>
            <a:ext cx="4092046" cy="31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9148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7C982-526F-496D-A304-C40F2141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12" y="195721"/>
            <a:ext cx="6843465" cy="65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1454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263D76-C21A-4B53-8563-3CB647C3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8" y="332415"/>
            <a:ext cx="8674117" cy="49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3866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085F8-9F3C-4871-97B0-40118020318D}"/>
              </a:ext>
            </a:extLst>
          </p:cNvPr>
          <p:cNvSpPr txBox="1"/>
          <p:nvPr/>
        </p:nvSpPr>
        <p:spPr>
          <a:xfrm>
            <a:off x="529513" y="35184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effectLst/>
                <a:latin typeface="Roboto" panose="02000000000000000000" pitchFamily="2" charset="0"/>
              </a:rPr>
              <a:t>Разделение </a:t>
            </a:r>
            <a:r>
              <a:rPr lang="ru-RU" sz="2400" b="0" i="0" dirty="0" err="1">
                <a:effectLst/>
                <a:latin typeface="Roboto" panose="02000000000000000000" pitchFamily="2" charset="0"/>
              </a:rPr>
              <a:t>редьюсеров</a:t>
            </a:r>
            <a:endParaRPr lang="ru-RU" sz="24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0780A3-5DAB-411C-B0B7-839A1147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3" y="813509"/>
            <a:ext cx="7616111" cy="58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98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BE788B-1564-4BEF-A2F0-B93814B5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0" y="365693"/>
            <a:ext cx="8500920" cy="59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0334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C4456-922D-45CB-8469-FFA44201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22" y="249030"/>
            <a:ext cx="5463186" cy="65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309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D1528-1AD6-4A77-B523-4E8C9E47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10" y="199439"/>
            <a:ext cx="7629192" cy="64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376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D676CC-FD17-451F-AA5D-A395325F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4" y="486724"/>
            <a:ext cx="7188117" cy="5489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D0FE95-6838-46B8-9BA0-8F4507E9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84" y="1508766"/>
            <a:ext cx="9028554" cy="31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1991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309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AA6B84-A524-49D8-947F-FC873585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18" y="179148"/>
            <a:ext cx="5256347" cy="65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4182" y="379260"/>
            <a:ext cx="11017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componentDidMount</a:t>
            </a:r>
            <a:r>
              <a:rPr lang="ru-RU" dirty="0"/>
              <a:t>() запускается после того, как компонент </a:t>
            </a:r>
            <a:r>
              <a:rPr lang="ru-RU" dirty="0" err="1"/>
              <a:t>отрендерился</a:t>
            </a:r>
            <a:r>
              <a:rPr lang="ru-RU" dirty="0"/>
              <a:t> в DOM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904869"/>
            <a:ext cx="4812437" cy="24867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54182" y="3547870"/>
            <a:ext cx="10418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сбросить таймер в методе жизненного цикла </a:t>
            </a:r>
            <a:r>
              <a:rPr lang="ru-RU" dirty="0" err="1"/>
              <a:t>componentWillUnmount</a:t>
            </a:r>
            <a:r>
              <a:rPr lang="ru-RU" dirty="0"/>
              <a:t>():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4073479"/>
            <a:ext cx="4905491" cy="137967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85044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18FB11-FA58-42BE-8ABD-5D0BB96F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5" y="503040"/>
            <a:ext cx="10138996" cy="35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4784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F72332-FDB3-4D32-964C-37728B48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9" y="416324"/>
            <a:ext cx="6652429" cy="35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678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C6FE28-1D72-4586-BB62-59E4E28B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8" y="498081"/>
            <a:ext cx="8012271" cy="37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4711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9BB3F3-1593-4D04-BF9E-330EA3F3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393487"/>
            <a:ext cx="9561876" cy="37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4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B6817-C980-406F-909C-A574C1C9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6" y="380575"/>
            <a:ext cx="8259631" cy="60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3769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9BF2F-29EB-4714-A5C1-E75E879A2B69}"/>
              </a:ext>
            </a:extLst>
          </p:cNvPr>
          <p:cNvSpPr txBox="1"/>
          <p:nvPr/>
        </p:nvSpPr>
        <p:spPr>
          <a:xfrm>
            <a:off x="632149" y="27720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effectLst/>
                <a:latin typeface="Roboto" panose="02000000000000000000" pitchFamily="2" charset="0"/>
              </a:rPr>
              <a:t>reducers.js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0A73D3-C37E-4A5D-A346-9590CDF1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6" y="738865"/>
            <a:ext cx="7784554" cy="58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419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33959-490A-4DAB-9FE0-64B15272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43" y="178366"/>
            <a:ext cx="5303392" cy="66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839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14914C-5BFC-4A7F-B60F-E07AF2989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1" y="349703"/>
            <a:ext cx="5262083" cy="21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202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F54DF-4553-4C39-BEEB-DC21421737E1}"/>
              </a:ext>
            </a:extLst>
          </p:cNvPr>
          <p:cNvSpPr txBox="1"/>
          <p:nvPr/>
        </p:nvSpPr>
        <p:spPr>
          <a:xfrm>
            <a:off x="632149" y="35184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Roboto" panose="02000000000000000000" pitchFamily="2" charset="0"/>
              </a:rPr>
              <a:t>Store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B3D66-075F-4557-B42E-61BB64A3B558}"/>
              </a:ext>
            </a:extLst>
          </p:cNvPr>
          <p:cNvSpPr txBox="1"/>
          <p:nvPr/>
        </p:nvSpPr>
        <p:spPr>
          <a:xfrm>
            <a:off x="632149" y="909649"/>
            <a:ext cx="110311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содержит состояние приложения (</a:t>
            </a:r>
            <a:r>
              <a:rPr lang="ru-RU" sz="2400" dirty="0" err="1"/>
              <a:t>application</a:t>
            </a:r>
            <a:r>
              <a:rPr lang="ru-RU" sz="2400" dirty="0"/>
              <a:t> </a:t>
            </a:r>
            <a:r>
              <a:rPr lang="ru-RU" sz="2400" dirty="0" err="1"/>
              <a:t>state</a:t>
            </a:r>
            <a:r>
              <a:rPr lang="ru-RU" sz="24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предоставляет доступ к состоянию с помощью </a:t>
            </a:r>
            <a:r>
              <a:rPr lang="ru-RU" sz="2400" dirty="0" err="1"/>
              <a:t>getState</a:t>
            </a:r>
            <a:r>
              <a:rPr lang="ru-RU" sz="2400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предоставляет возможность обновления состояния с помощью </a:t>
            </a:r>
            <a:r>
              <a:rPr lang="ru-RU" sz="2400" dirty="0" err="1"/>
              <a:t>dispatch</a:t>
            </a:r>
            <a:r>
              <a:rPr lang="ru-RU" sz="2400" dirty="0"/>
              <a:t>(</a:t>
            </a:r>
            <a:r>
              <a:rPr lang="ru-RU" sz="2400" dirty="0" err="1"/>
              <a:t>action</a:t>
            </a:r>
            <a:r>
              <a:rPr lang="ru-RU" sz="24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Обрабатывает отмену регистрации слушателей с помощью функции, возвращаемой </a:t>
            </a:r>
            <a:r>
              <a:rPr lang="ru-RU" sz="2400" dirty="0" err="1"/>
              <a:t>subscribe</a:t>
            </a:r>
            <a:r>
              <a:rPr lang="ru-RU" sz="2400" dirty="0"/>
              <a:t>(</a:t>
            </a:r>
            <a:r>
              <a:rPr lang="ru-RU" sz="2400" dirty="0" err="1"/>
              <a:t>listener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0478444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7D1E1A-F3E1-4A50-9348-8054ABE8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14" y="299396"/>
            <a:ext cx="6546331" cy="1464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28F614-E0CD-4EA0-8E8F-D08EDB75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4" y="2620439"/>
            <a:ext cx="4900872" cy="16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7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10752" y="259758"/>
            <a:ext cx="7392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this.setState</a:t>
            </a:r>
            <a:r>
              <a:rPr lang="ru-RU" dirty="0"/>
              <a:t>() планирует обновление внутреннего состояния компонента: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9" y="757798"/>
            <a:ext cx="5325030" cy="561332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60257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7C5F7-5F10-4982-8B8C-B281FADC4DCD}"/>
              </a:ext>
            </a:extLst>
          </p:cNvPr>
          <p:cNvSpPr txBox="1"/>
          <p:nvPr/>
        </p:nvSpPr>
        <p:spPr>
          <a:xfrm>
            <a:off x="520182" y="351845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effectLst/>
                <a:latin typeface="Roboto" panose="02000000000000000000" pitchFamily="2" charset="0"/>
              </a:rPr>
              <a:t>Отправка </a:t>
            </a:r>
            <a:r>
              <a:rPr lang="ru-RU" sz="2400" b="0" i="0" dirty="0" err="1">
                <a:effectLst/>
                <a:latin typeface="Roboto" panose="02000000000000000000" pitchFamily="2" charset="0"/>
              </a:rPr>
              <a:t>экшенов</a:t>
            </a:r>
            <a:endParaRPr lang="ru-RU" sz="24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B842F4-49C1-46B5-BEF5-568F2BD9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2" y="994041"/>
            <a:ext cx="11178188" cy="50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6368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E87179-A2DB-452F-9DE9-90A810C2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9" y="349119"/>
            <a:ext cx="10298209" cy="51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712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3BB98-D66A-48FB-BFE0-C80CCD3E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66205"/>
            <a:ext cx="809738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431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62C77-B305-4F16-8218-1EA6AC86E5F8}"/>
              </a:ext>
            </a:extLst>
          </p:cNvPr>
          <p:cNvSpPr txBox="1"/>
          <p:nvPr/>
        </p:nvSpPr>
        <p:spPr>
          <a:xfrm>
            <a:off x="594827" y="407828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effectLst/>
                <a:latin typeface="Roboto" panose="02000000000000000000" pitchFamily="2" charset="0"/>
              </a:rPr>
              <a:t>index.js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9048CA-4F87-4541-AD3E-12CFCE02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7" y="983729"/>
            <a:ext cx="6676708" cy="17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0161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4E0AF-5295-447D-9AE1-C2A3D13AFA48}"/>
              </a:ext>
            </a:extLst>
          </p:cNvPr>
          <p:cNvSpPr txBox="1"/>
          <p:nvPr/>
        </p:nvSpPr>
        <p:spPr>
          <a:xfrm>
            <a:off x="445538" y="28653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effectLst/>
                <a:latin typeface="Roboto" panose="02000000000000000000" pitchFamily="2" charset="0"/>
              </a:rPr>
              <a:t>Поток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A5DB8-20BA-4A2A-8F44-88E7822309F9}"/>
              </a:ext>
            </a:extLst>
          </p:cNvPr>
          <p:cNvSpPr txBox="1"/>
          <p:nvPr/>
        </p:nvSpPr>
        <p:spPr>
          <a:xfrm>
            <a:off x="445538" y="987517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 Вызов </a:t>
            </a:r>
            <a:r>
              <a:rPr lang="ru-RU" sz="2400" dirty="0" err="1"/>
              <a:t>store.dispatch</a:t>
            </a:r>
            <a:r>
              <a:rPr lang="ru-RU" sz="2400" dirty="0"/>
              <a:t>(</a:t>
            </a:r>
            <a:r>
              <a:rPr lang="ru-RU" sz="2400" dirty="0" err="1"/>
              <a:t>action</a:t>
            </a:r>
            <a:r>
              <a:rPr lang="ru-RU" sz="2400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5AB49A-239E-4E68-8A58-E53A706E6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8" y="1545727"/>
            <a:ext cx="11206310" cy="14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791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ECD0B-DE6E-4127-A125-45B30AED7404}"/>
              </a:ext>
            </a:extLst>
          </p:cNvPr>
          <p:cNvSpPr txBox="1"/>
          <p:nvPr/>
        </p:nvSpPr>
        <p:spPr>
          <a:xfrm>
            <a:off x="498542" y="333452"/>
            <a:ext cx="11038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i="0" dirty="0">
                <a:effectLst/>
                <a:latin typeface="Roboto" panose="02000000000000000000" pitchFamily="2" charset="0"/>
              </a:rPr>
              <a:t>2. </a:t>
            </a:r>
            <a:r>
              <a:rPr lang="ru-RU" sz="2400" i="0" dirty="0" err="1">
                <a:effectLst/>
                <a:latin typeface="Roboto" panose="02000000000000000000" pitchFamily="2" charset="0"/>
              </a:rPr>
              <a:t>Redux-стор</a:t>
            </a:r>
            <a:r>
              <a:rPr lang="ru-RU" sz="2400" i="0" dirty="0">
                <a:effectLst/>
                <a:latin typeface="Roboto" panose="02000000000000000000" pitchFamily="2" charset="0"/>
              </a:rPr>
              <a:t> вызывает функцию-</a:t>
            </a:r>
            <a:r>
              <a:rPr lang="ru-RU" sz="2400" i="0" dirty="0" err="1">
                <a:effectLst/>
                <a:latin typeface="Roboto" panose="02000000000000000000" pitchFamily="2" charset="0"/>
              </a:rPr>
              <a:t>редьюсер</a:t>
            </a:r>
            <a:r>
              <a:rPr lang="ru-RU" sz="2400" i="0" dirty="0">
                <a:effectLst/>
                <a:latin typeface="Roboto" panose="02000000000000000000" pitchFamily="2" charset="0"/>
              </a:rPr>
              <a:t>, который ему передан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248EB1-505C-44CD-B729-3D84700D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1" y="795117"/>
            <a:ext cx="8535249" cy="5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538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959B9-84A5-444D-ADC0-93F4FE2D18BF}"/>
              </a:ext>
            </a:extLst>
          </p:cNvPr>
          <p:cNvSpPr txBox="1"/>
          <p:nvPr/>
        </p:nvSpPr>
        <p:spPr>
          <a:xfrm>
            <a:off x="410992" y="263045"/>
            <a:ext cx="113594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3. Главный </a:t>
            </a:r>
            <a:r>
              <a:rPr lang="ru-RU" sz="2400" dirty="0" err="1"/>
              <a:t>редьюсер</a:t>
            </a:r>
            <a:r>
              <a:rPr lang="ru-RU" sz="2400" dirty="0"/>
              <a:t> может комбинировать результат работы нескольких </a:t>
            </a:r>
            <a:r>
              <a:rPr lang="ru-RU" sz="2400" dirty="0" err="1"/>
              <a:t>редьюсеров</a:t>
            </a:r>
            <a:r>
              <a:rPr lang="ru-RU" sz="2400" dirty="0"/>
              <a:t> в единственное дерево состояния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ECA01C-ABBB-4822-B623-E7B37C43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2" y="1094042"/>
            <a:ext cx="8856449" cy="52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760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4F017-9F73-4298-840B-02C8D33A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" y="348287"/>
            <a:ext cx="9124767" cy="23754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26C1C-BA72-4579-85D0-E8618CB0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9" y="3517290"/>
            <a:ext cx="7152113" cy="163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1A100-EC11-4322-9383-9B1A3C2F998A}"/>
              </a:ext>
            </a:extLst>
          </p:cNvPr>
          <p:cNvSpPr txBox="1"/>
          <p:nvPr/>
        </p:nvSpPr>
        <p:spPr>
          <a:xfrm>
            <a:off x="541589" y="5533706"/>
            <a:ext cx="11057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4. </a:t>
            </a:r>
            <a:r>
              <a:rPr lang="ru-RU" sz="2400" dirty="0" err="1"/>
              <a:t>Redux-стор</a:t>
            </a:r>
            <a:r>
              <a:rPr lang="ru-RU" sz="2400" dirty="0"/>
              <a:t> сохраняет полное дерево состояния, которое возвращает главный </a:t>
            </a:r>
            <a:r>
              <a:rPr lang="ru-RU" sz="2400" dirty="0" err="1"/>
              <a:t>редьюсер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9873036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EC5D6-E7FF-4EDD-A446-E7B29D81FBE7}"/>
              </a:ext>
            </a:extLst>
          </p:cNvPr>
          <p:cNvSpPr txBox="1"/>
          <p:nvPr/>
        </p:nvSpPr>
        <p:spPr>
          <a:xfrm>
            <a:off x="459632" y="403857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effectLst/>
                <a:latin typeface="Roboto" panose="02000000000000000000" pitchFamily="2" charset="0"/>
              </a:rPr>
              <a:t>Установка 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React Redux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F73579-7F69-4714-B755-D7CCC8F0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7" y="1055318"/>
            <a:ext cx="6641991" cy="9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695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329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36E816-92B6-4723-8127-8E06B311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4" y="580081"/>
            <a:ext cx="11686455" cy="49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8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3" y="308910"/>
            <a:ext cx="8619376" cy="609189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00031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0C6D9-9109-46FB-9B2B-6DED7F432647}"/>
              </a:ext>
            </a:extLst>
          </p:cNvPr>
          <p:cNvSpPr txBox="1"/>
          <p:nvPr/>
        </p:nvSpPr>
        <p:spPr>
          <a:xfrm>
            <a:off x="498543" y="40385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Разработка презентационных компонентов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7157A-9DE0-4407-89C7-D55CA82F16FC}"/>
              </a:ext>
            </a:extLst>
          </p:cNvPr>
          <p:cNvSpPr txBox="1"/>
          <p:nvPr/>
        </p:nvSpPr>
        <p:spPr>
          <a:xfrm>
            <a:off x="498543" y="906601"/>
            <a:ext cx="114081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TodoList</a:t>
            </a:r>
            <a:r>
              <a:rPr lang="en-US" sz="2400" dirty="0"/>
              <a:t> — </a:t>
            </a:r>
            <a:r>
              <a:rPr lang="ru-RU" sz="2400" dirty="0"/>
              <a:t>список, показывающий видимые </a:t>
            </a:r>
            <a:r>
              <a:rPr lang="en-US" sz="2400" dirty="0" err="1"/>
              <a:t>todos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todos</a:t>
            </a:r>
            <a:r>
              <a:rPr lang="en-US" sz="2400" dirty="0"/>
              <a:t>: Array — </a:t>
            </a:r>
            <a:r>
              <a:rPr lang="ru-RU" sz="2400" dirty="0"/>
              <a:t>массив </a:t>
            </a:r>
            <a:r>
              <a:rPr lang="en-US" sz="2400" dirty="0" err="1"/>
              <a:t>todo</a:t>
            </a:r>
            <a:r>
              <a:rPr lang="en-US" sz="2400" dirty="0"/>
              <a:t>-</a:t>
            </a:r>
            <a:r>
              <a:rPr lang="ru-RU" sz="2400" dirty="0"/>
              <a:t>объектов, имеющих форму { </a:t>
            </a:r>
            <a:r>
              <a:rPr lang="en-US" sz="2400" dirty="0"/>
              <a:t>id, text, completed }.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onTodoClick</a:t>
            </a:r>
            <a:r>
              <a:rPr lang="en-US" sz="2400" dirty="0"/>
              <a:t>(id: number) — </a:t>
            </a:r>
            <a:r>
              <a:rPr lang="ru-RU" sz="2400" dirty="0" err="1"/>
              <a:t>колбек</a:t>
            </a:r>
            <a:r>
              <a:rPr lang="ru-RU" sz="2400" dirty="0"/>
              <a:t>, который будет вызван при клике на </a:t>
            </a:r>
            <a:r>
              <a:rPr lang="en-US" sz="2400" dirty="0" err="1"/>
              <a:t>todo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b="1" dirty="0" err="1"/>
              <a:t>Todo</a:t>
            </a:r>
            <a:r>
              <a:rPr lang="en-US" sz="2400" dirty="0"/>
              <a:t> — </a:t>
            </a:r>
            <a:r>
              <a:rPr lang="ru-RU" sz="2400" dirty="0"/>
              <a:t>отдельный </a:t>
            </a:r>
            <a:r>
              <a:rPr lang="en-US" sz="2400" dirty="0" err="1"/>
              <a:t>todo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text: string — </a:t>
            </a:r>
            <a:r>
              <a:rPr lang="ru-RU" sz="2400" dirty="0"/>
              <a:t>текст для отображения.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completed: </a:t>
            </a:r>
            <a:r>
              <a:rPr lang="en-US" sz="2400" dirty="0" err="1"/>
              <a:t>boolean</a:t>
            </a:r>
            <a:r>
              <a:rPr lang="en-US" sz="2400" dirty="0"/>
              <a:t> — </a:t>
            </a:r>
            <a:r>
              <a:rPr lang="ru-RU" sz="2400" dirty="0"/>
              <a:t>должен ли </a:t>
            </a:r>
            <a:r>
              <a:rPr lang="en-US" sz="2400" dirty="0" err="1"/>
              <a:t>todo</a:t>
            </a:r>
            <a:r>
              <a:rPr lang="en-US" sz="2400" dirty="0"/>
              <a:t> </a:t>
            </a:r>
            <a:r>
              <a:rPr lang="ru-RU" sz="2400" dirty="0"/>
              <a:t>показываться зачеркнутым.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onClick</a:t>
            </a:r>
            <a:r>
              <a:rPr lang="en-US" sz="2400" dirty="0"/>
              <a:t>() — </a:t>
            </a:r>
            <a:r>
              <a:rPr lang="ru-RU" sz="2400" dirty="0" err="1"/>
              <a:t>колбек</a:t>
            </a:r>
            <a:r>
              <a:rPr lang="ru-RU" sz="2400" dirty="0"/>
              <a:t>, который будет вызван при клике на </a:t>
            </a:r>
            <a:r>
              <a:rPr lang="en-US" sz="2400" dirty="0" err="1"/>
              <a:t>todo</a:t>
            </a:r>
            <a:r>
              <a:rPr lang="en-US" sz="2400" dirty="0"/>
              <a:t>.</a:t>
            </a:r>
            <a:endParaRPr lang="ru-RU" sz="2400" dirty="0"/>
          </a:p>
          <a:p>
            <a:endParaRPr lang="en-US" sz="2400" dirty="0"/>
          </a:p>
          <a:p>
            <a:r>
              <a:rPr lang="en-US" sz="2400" b="1" dirty="0"/>
              <a:t>Link</a:t>
            </a:r>
            <a:r>
              <a:rPr lang="en-US" sz="2400" dirty="0"/>
              <a:t> — </a:t>
            </a:r>
            <a:r>
              <a:rPr lang="ru-RU" sz="2400" dirty="0"/>
              <a:t>ссылка с </a:t>
            </a:r>
            <a:r>
              <a:rPr lang="ru-RU" sz="2400" dirty="0" err="1"/>
              <a:t>колбеком</a:t>
            </a:r>
            <a:r>
              <a:rPr lang="ru-RU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onClick</a:t>
            </a:r>
            <a:r>
              <a:rPr lang="en-US" sz="2400" dirty="0"/>
              <a:t>() — </a:t>
            </a:r>
            <a:r>
              <a:rPr lang="ru-RU" sz="2400" dirty="0" err="1"/>
              <a:t>колбек</a:t>
            </a:r>
            <a:r>
              <a:rPr lang="ru-RU" sz="2400" dirty="0"/>
              <a:t>, который будет вызван при клике на ссылку.</a:t>
            </a:r>
          </a:p>
          <a:p>
            <a:endParaRPr lang="ru-RU" sz="2400" dirty="0"/>
          </a:p>
          <a:p>
            <a:r>
              <a:rPr lang="en-US" sz="2400" b="1" dirty="0"/>
              <a:t>Footer</a:t>
            </a:r>
            <a:r>
              <a:rPr lang="en-US" sz="2400" dirty="0"/>
              <a:t> — </a:t>
            </a:r>
            <a:r>
              <a:rPr lang="ru-RU" sz="2400" dirty="0"/>
              <a:t>область, где мы позволим пользователю менять текущую видимость </a:t>
            </a:r>
            <a:r>
              <a:rPr lang="en-US" sz="2400" dirty="0" err="1"/>
              <a:t>todos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/>
              <a:t>App</a:t>
            </a:r>
            <a:r>
              <a:rPr lang="en-US" sz="2400" dirty="0"/>
              <a:t> — </a:t>
            </a:r>
            <a:r>
              <a:rPr lang="ru-RU" sz="2400" dirty="0"/>
              <a:t>корневой компонент, который рендерит все остальное.</a:t>
            </a:r>
          </a:p>
        </p:txBody>
      </p:sp>
    </p:spTree>
    <p:extLst>
      <p:ext uri="{BB962C8B-B14F-4D97-AF65-F5344CB8AC3E}">
        <p14:creationId xmlns:p14="http://schemas.microsoft.com/office/powerpoint/2010/main" val="350387203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8D2CF-4832-4A83-8C74-56384ECB901E}"/>
              </a:ext>
            </a:extLst>
          </p:cNvPr>
          <p:cNvSpPr txBox="1"/>
          <p:nvPr/>
        </p:nvSpPr>
        <p:spPr>
          <a:xfrm>
            <a:off x="566635" y="345491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Проектирование компонент-контейнеров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EAD19-99E6-4249-A081-4B22D2A5134C}"/>
              </a:ext>
            </a:extLst>
          </p:cNvPr>
          <p:cNvSpPr txBox="1"/>
          <p:nvPr/>
        </p:nvSpPr>
        <p:spPr>
          <a:xfrm>
            <a:off x="566635" y="983372"/>
            <a:ext cx="111162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VisibleTodoList</a:t>
            </a:r>
            <a:r>
              <a:rPr lang="en-US" sz="2400" dirty="0"/>
              <a:t> — </a:t>
            </a:r>
            <a:r>
              <a:rPr lang="ru-RU" sz="2400" dirty="0"/>
              <a:t>фильтрует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ru-RU" sz="2400" dirty="0"/>
              <a:t>согласно текущему фильтру видимости и рендерит </a:t>
            </a:r>
            <a:r>
              <a:rPr lang="en-US" sz="2400" dirty="0" err="1"/>
              <a:t>TodoList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 err="1"/>
              <a:t>FilterLink</a:t>
            </a:r>
            <a:r>
              <a:rPr lang="en-US" sz="2400" dirty="0"/>
              <a:t> — </a:t>
            </a:r>
            <a:r>
              <a:rPr lang="ru-RU" sz="2400" dirty="0"/>
              <a:t>получает текущий фильтр видимости и рендерит </a:t>
            </a:r>
            <a:r>
              <a:rPr lang="en-US" sz="2400" dirty="0"/>
              <a:t>Link.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filter: string — </a:t>
            </a:r>
            <a:r>
              <a:rPr lang="ru-RU" sz="2400" dirty="0"/>
              <a:t>текущий фильтр видимости.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1E64D-017A-43DC-8310-5F73E3404C8C}"/>
              </a:ext>
            </a:extLst>
          </p:cNvPr>
          <p:cNvSpPr txBox="1"/>
          <p:nvPr/>
        </p:nvSpPr>
        <p:spPr>
          <a:xfrm>
            <a:off x="566635" y="4270025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effectLst/>
                <a:latin typeface="Roboto" panose="02000000000000000000" pitchFamily="2" charset="0"/>
              </a:rPr>
              <a:t>Проектирование других компонент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CF4CB-585B-4AA6-B4F9-DF59845583D2}"/>
              </a:ext>
            </a:extLst>
          </p:cNvPr>
          <p:cNvSpPr txBox="1"/>
          <p:nvPr/>
        </p:nvSpPr>
        <p:spPr>
          <a:xfrm>
            <a:off x="566635" y="5024495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AddTodo</a:t>
            </a:r>
            <a:r>
              <a:rPr lang="ru-RU" sz="2400" dirty="0"/>
              <a:t> — </a:t>
            </a:r>
            <a:r>
              <a:rPr lang="ru-RU" sz="2400" dirty="0" err="1"/>
              <a:t>инпут</a:t>
            </a:r>
            <a:r>
              <a:rPr lang="ru-RU" sz="2400" dirty="0"/>
              <a:t> с кнопкой "Добавить"</a:t>
            </a:r>
          </a:p>
        </p:txBody>
      </p:sp>
    </p:spTree>
    <p:extLst>
      <p:ext uri="{BB962C8B-B14F-4D97-AF65-F5344CB8AC3E}">
        <p14:creationId xmlns:p14="http://schemas.microsoft.com/office/powerpoint/2010/main" val="261314949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1770F-292D-40F8-9461-D9601000FC80}"/>
              </a:ext>
            </a:extLst>
          </p:cNvPr>
          <p:cNvSpPr txBox="1"/>
          <p:nvPr/>
        </p:nvSpPr>
        <p:spPr>
          <a:xfrm>
            <a:off x="527725" y="21903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Компоненты-представления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15220-AD08-4EB5-A4BA-3A85DFED3B5F}"/>
              </a:ext>
            </a:extLst>
          </p:cNvPr>
          <p:cNvSpPr txBox="1"/>
          <p:nvPr/>
        </p:nvSpPr>
        <p:spPr>
          <a:xfrm>
            <a:off x="527725" y="58836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components/Todo.js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37EEB4-46ED-4D99-A1CC-6247EF8A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72" y="1012528"/>
            <a:ext cx="8886005" cy="56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997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330DB-0D32-47B5-9E78-A54C13F07D56}"/>
              </a:ext>
            </a:extLst>
          </p:cNvPr>
          <p:cNvSpPr txBox="1"/>
          <p:nvPr/>
        </p:nvSpPr>
        <p:spPr>
          <a:xfrm>
            <a:off x="459632" y="22875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components/TodoList.js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7EC077-EA6A-4154-A606-CB1124D1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2" y="674608"/>
            <a:ext cx="7747424" cy="59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679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A8C74-A08B-4F4C-B74F-2AFA3AB2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8" y="385461"/>
            <a:ext cx="7186609" cy="48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47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97B4C-1E33-4FD3-B695-633EBC199DAB}"/>
              </a:ext>
            </a:extLst>
          </p:cNvPr>
          <p:cNvSpPr txBox="1"/>
          <p:nvPr/>
        </p:nvSpPr>
        <p:spPr>
          <a:xfrm>
            <a:off x="440176" y="37467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components/Link.js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C1FD8-C54D-48C8-B7F1-6B6AFAB0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6" y="893178"/>
            <a:ext cx="8170424" cy="57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0438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AF894B-CD61-45C8-98BA-E1502C24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0" y="343392"/>
            <a:ext cx="6857005" cy="2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23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7CEC3-5809-483D-8519-F12B70C0FC63}"/>
              </a:ext>
            </a:extLst>
          </p:cNvPr>
          <p:cNvSpPr txBox="1"/>
          <p:nvPr/>
        </p:nvSpPr>
        <p:spPr>
          <a:xfrm>
            <a:off x="537453" y="25794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components/Footer.js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1DD48-365C-495A-AD51-1395ADE9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" y="690504"/>
            <a:ext cx="8142862" cy="60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263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1BB7F-7BCD-47D6-9229-15906044F4BF}"/>
              </a:ext>
            </a:extLst>
          </p:cNvPr>
          <p:cNvSpPr txBox="1"/>
          <p:nvPr/>
        </p:nvSpPr>
        <p:spPr>
          <a:xfrm>
            <a:off x="498542" y="28712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components/App.js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D41E68-1C2B-4024-84A6-30935D06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6" y="771213"/>
            <a:ext cx="10219906" cy="51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111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339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F6576-1102-4531-BBE6-7C5A5BEC8EB7}"/>
              </a:ext>
            </a:extLst>
          </p:cNvPr>
          <p:cNvSpPr txBox="1"/>
          <p:nvPr/>
        </p:nvSpPr>
        <p:spPr>
          <a:xfrm>
            <a:off x="469360" y="35521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Компоненты-контейнеры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A250A7-76BD-4E67-BA1B-0C0EC7D3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2"/>
          <a:stretch/>
        </p:blipFill>
        <p:spPr>
          <a:xfrm>
            <a:off x="556098" y="816704"/>
            <a:ext cx="10144328" cy="5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23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21606" y="418007"/>
            <a:ext cx="366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Не изменяйте состояние напрямую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73" y="1001045"/>
            <a:ext cx="4204668" cy="84438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44173" y="2313309"/>
            <a:ext cx="241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используйте </a:t>
            </a:r>
            <a:r>
              <a:rPr lang="en-US" dirty="0" err="1"/>
              <a:t>setState</a:t>
            </a:r>
            <a:r>
              <a:rPr lang="en-US" dirty="0"/>
              <a:t>():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73" y="2907603"/>
            <a:ext cx="4548296" cy="79987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474130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D7C4FB-8229-49A1-AC9B-58725703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18"/>
          <a:stretch/>
        </p:blipFill>
        <p:spPr>
          <a:xfrm>
            <a:off x="585281" y="398832"/>
            <a:ext cx="9901136" cy="40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508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56F32-C52F-4B1C-9791-790AC1A9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8" y="451805"/>
            <a:ext cx="8284216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904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349F66-D432-475C-AD21-FEB381FD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5" y="593964"/>
            <a:ext cx="7850901" cy="37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826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2F0F9-2828-46D4-9D2F-C20659EEEC7D}"/>
              </a:ext>
            </a:extLst>
          </p:cNvPr>
          <p:cNvSpPr txBox="1"/>
          <p:nvPr/>
        </p:nvSpPr>
        <p:spPr>
          <a:xfrm>
            <a:off x="352627" y="2287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containers/FilterLink.js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2A1A5B-D886-4655-8229-657C6A1F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293" y="228760"/>
            <a:ext cx="8769509" cy="6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776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297EA2-5A11-40F6-8F9C-EF5810B3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06" y="501381"/>
            <a:ext cx="5613033" cy="28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0075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2185-83BB-4A34-A529-8FB58B435389}"/>
              </a:ext>
            </a:extLst>
          </p:cNvPr>
          <p:cNvSpPr txBox="1"/>
          <p:nvPr/>
        </p:nvSpPr>
        <p:spPr>
          <a:xfrm>
            <a:off x="381810" y="2384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containers/VisibleTodoList.js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B21AD9-E8CE-4DF0-AC0E-5E7FBEB6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05" y="730357"/>
            <a:ext cx="8255972" cy="57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922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858D46-76A7-41B2-97D8-B9FDCCC6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0" y="335349"/>
            <a:ext cx="7327469" cy="62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405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E3762-FB21-4A6D-A20D-48CBDC3E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3" y="507152"/>
            <a:ext cx="6022571" cy="26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6993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316A6-6F28-4397-9D8B-526379048AA0}"/>
              </a:ext>
            </a:extLst>
          </p:cNvPr>
          <p:cNvSpPr txBox="1"/>
          <p:nvPr/>
        </p:nvSpPr>
        <p:spPr>
          <a:xfrm>
            <a:off x="342899" y="35521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containers/AddTodo.js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1A42F1-781D-496C-A697-2F919C77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78" y="276045"/>
            <a:ext cx="6539611" cy="62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072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349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788EA-A108-467A-93C3-883D5607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0" y="323539"/>
            <a:ext cx="8115152" cy="51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9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4522" y="501134"/>
            <a:ext cx="51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Обновления состояния могут быть асинхронными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2" y="1116875"/>
            <a:ext cx="7293242" cy="15764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2" y="2939733"/>
            <a:ext cx="6255042" cy="169934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2115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C378C-C7C3-4E16-B754-F6510554E2C4}"/>
              </a:ext>
            </a:extLst>
          </p:cNvPr>
          <p:cNvSpPr txBox="1"/>
          <p:nvPr/>
        </p:nvSpPr>
        <p:spPr>
          <a:xfrm>
            <a:off x="440176" y="27739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components/App.js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F06292-5311-47BD-B946-B5A0EBAE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7" y="746792"/>
            <a:ext cx="9999185" cy="50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7729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08544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597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0672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42352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2162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25705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2EDC2B-663F-4CEE-820A-002DBB88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6" y="440639"/>
            <a:ext cx="11372422" cy="11936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37D0A-44CA-4DFA-B4E7-2A22DE47A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0" y="3140064"/>
            <a:ext cx="5854251" cy="23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5341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E70868-8718-4A21-8F89-1DE85A9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99E63D-80B1-498F-AE54-3922B4B6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7" y="292578"/>
            <a:ext cx="5037494" cy="29632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700AA-267B-4338-89BA-30E7AB115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7" b="1"/>
          <a:stretch/>
        </p:blipFill>
        <p:spPr>
          <a:xfrm>
            <a:off x="6076515" y="292578"/>
            <a:ext cx="5566578" cy="28494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B3BD34-1E10-4B50-BA54-CA30B770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6" y="3951250"/>
            <a:ext cx="5244890" cy="21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549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359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5A0A7-521A-486A-945E-2723FD4E5B33}"/>
              </a:ext>
            </a:extLst>
          </p:cNvPr>
          <p:cNvSpPr txBox="1"/>
          <p:nvPr/>
        </p:nvSpPr>
        <p:spPr>
          <a:xfrm>
            <a:off x="534212" y="118207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index.js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2A542A-E75C-4F1E-8208-032EA643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668697"/>
            <a:ext cx="7271743" cy="5889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50C9B-D908-4044-AB96-BD5E1209EE12}"/>
              </a:ext>
            </a:extLst>
          </p:cNvPr>
          <p:cNvSpPr txBox="1"/>
          <p:nvPr/>
        </p:nvSpPr>
        <p:spPr>
          <a:xfrm>
            <a:off x="534212" y="55549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effectLst/>
                <a:latin typeface="Roboto" panose="02000000000000000000" pitchFamily="2" charset="0"/>
              </a:rPr>
              <a:t>TodoList</a:t>
            </a:r>
            <a:endParaRPr lang="ru-RU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98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4058" y="429136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Вместо стрелочных функций можно использовать и обычные функции: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" y="1002377"/>
            <a:ext cx="6003289" cy="220633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9606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952220-0FE1-4457-9EF0-7C7E5329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5" y="442083"/>
            <a:ext cx="7072486" cy="56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79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50E13-E9CE-427E-9CD8-948A3ED04511}"/>
              </a:ext>
            </a:extLst>
          </p:cNvPr>
          <p:cNvSpPr txBox="1"/>
          <p:nvPr/>
        </p:nvSpPr>
        <p:spPr>
          <a:xfrm>
            <a:off x="459631" y="80269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actions/index.js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50A5B-1924-4E4F-B9DE-A24BCB898B68}"/>
              </a:ext>
            </a:extLst>
          </p:cNvPr>
          <p:cNvSpPr txBox="1"/>
          <p:nvPr/>
        </p:nvSpPr>
        <p:spPr>
          <a:xfrm>
            <a:off x="459631" y="29685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Генераторы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экшенов</a:t>
            </a:r>
            <a:endParaRPr lang="ru-RU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95FAC5-4889-41BA-BF6D-A7BEB3CE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36" y="1308530"/>
            <a:ext cx="9282495" cy="48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3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DF471D-0D2D-40EE-850C-0E846F7B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36" y="613488"/>
            <a:ext cx="6748724" cy="42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354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1595D-3A34-479F-A4DF-406680C41410}"/>
              </a:ext>
            </a:extLst>
          </p:cNvPr>
          <p:cNvSpPr txBox="1"/>
          <p:nvPr/>
        </p:nvSpPr>
        <p:spPr>
          <a:xfrm>
            <a:off x="517997" y="31630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 err="1">
                <a:effectLst/>
                <a:latin typeface="Roboto" panose="02000000000000000000" pitchFamily="2" charset="0"/>
              </a:rPr>
              <a:t>Редьюсеры</a:t>
            </a:r>
            <a:endParaRPr lang="ru-RU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FB832-BD9E-452B-828F-49B6BFE6D183}"/>
              </a:ext>
            </a:extLst>
          </p:cNvPr>
          <p:cNvSpPr txBox="1"/>
          <p:nvPr/>
        </p:nvSpPr>
        <p:spPr>
          <a:xfrm>
            <a:off x="517997" y="68564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reducers/todos.js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BB7CE2-0387-41DF-96CF-000A5B73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7" y="1252763"/>
            <a:ext cx="6411793" cy="41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7697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D5FE23-3D23-440A-8653-0281AE33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2" y="437855"/>
            <a:ext cx="10199596" cy="54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0700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18DDF-9797-4B8A-9991-10BF0F371C23}"/>
              </a:ext>
            </a:extLst>
          </p:cNvPr>
          <p:cNvSpPr txBox="1"/>
          <p:nvPr/>
        </p:nvSpPr>
        <p:spPr>
          <a:xfrm>
            <a:off x="527725" y="28712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reducers/visibilityFilter.js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B45A18-CA1B-401D-9FBA-6D97C36A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5" y="656458"/>
            <a:ext cx="8266079" cy="59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9364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9D917-DDBB-4274-B8F2-CEB9B95A3D51}"/>
              </a:ext>
            </a:extLst>
          </p:cNvPr>
          <p:cNvSpPr txBox="1"/>
          <p:nvPr/>
        </p:nvSpPr>
        <p:spPr>
          <a:xfrm>
            <a:off x="430449" y="31630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reducers/index.js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256625-D1AD-41EE-B5F5-CC4ED777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9" y="768458"/>
            <a:ext cx="10432156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4156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8F8AB-654D-4184-AA2F-0BAAE7BE32B7}"/>
              </a:ext>
            </a:extLst>
          </p:cNvPr>
          <p:cNvSpPr txBox="1"/>
          <p:nvPr/>
        </p:nvSpPr>
        <p:spPr>
          <a:xfrm>
            <a:off x="644457" y="394130"/>
            <a:ext cx="2575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Презентационные компоненты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CD67D-B7D2-4E8A-AB12-143A06A2E599}"/>
              </a:ext>
            </a:extLst>
          </p:cNvPr>
          <p:cNvSpPr txBox="1"/>
          <p:nvPr/>
        </p:nvSpPr>
        <p:spPr>
          <a:xfrm>
            <a:off x="644457" y="141553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components/Todo.js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FD048-EB70-451C-923F-405894F4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36525"/>
            <a:ext cx="8114358" cy="63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863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3790F-DF4D-4386-9E40-3CD9FA3C724F}"/>
              </a:ext>
            </a:extLst>
          </p:cNvPr>
          <p:cNvSpPr txBox="1"/>
          <p:nvPr/>
        </p:nvSpPr>
        <p:spPr>
          <a:xfrm>
            <a:off x="488815" y="32603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components/TodoList.js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4E4B6E-6718-4946-BF4E-B6D34C7C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4" y="695367"/>
            <a:ext cx="8470359" cy="59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677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369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8ADF5-1CE9-4EB1-ACD8-CFC54040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4" y="317165"/>
            <a:ext cx="9160510" cy="61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2535" y="451257"/>
            <a:ext cx="428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Обновления состояния объединяются</a:t>
            </a:r>
            <a:endParaRPr lang="ru-RU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35" y="999767"/>
            <a:ext cx="3341196" cy="258502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76218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9564B-9FE9-49C4-B2F0-485FB5CE8592}"/>
              </a:ext>
            </a:extLst>
          </p:cNvPr>
          <p:cNvSpPr txBox="1"/>
          <p:nvPr/>
        </p:nvSpPr>
        <p:spPr>
          <a:xfrm>
            <a:off x="449904" y="41358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components/Link.js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50A197-B713-451C-817F-5BEEBE8F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04" y="956440"/>
            <a:ext cx="9190207" cy="56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77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8B34F-13B5-4EBC-B0A6-A6DE8D39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6" y="445834"/>
            <a:ext cx="7146350" cy="31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805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7B630-0F54-480E-A41A-17C893B54881}"/>
              </a:ext>
            </a:extLst>
          </p:cNvPr>
          <p:cNvSpPr txBox="1"/>
          <p:nvPr/>
        </p:nvSpPr>
        <p:spPr>
          <a:xfrm>
            <a:off x="488814" y="28712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components/Footer.js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B05A42-E6F0-4D00-95A8-F99693B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55" y="206208"/>
            <a:ext cx="8373238" cy="62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216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64F32-49BE-4AA8-93EF-D736C7AB216E}"/>
              </a:ext>
            </a:extLst>
          </p:cNvPr>
          <p:cNvSpPr txBox="1"/>
          <p:nvPr/>
        </p:nvSpPr>
        <p:spPr>
          <a:xfrm>
            <a:off x="430448" y="26767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components/App.js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DF6593-2502-4B9C-9991-F0F9A0DC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1" y="637001"/>
            <a:ext cx="11352929" cy="55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283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B4230-1F82-4E46-BBF3-C895E3D000F5}"/>
              </a:ext>
            </a:extLst>
          </p:cNvPr>
          <p:cNvSpPr txBox="1"/>
          <p:nvPr/>
        </p:nvSpPr>
        <p:spPr>
          <a:xfrm>
            <a:off x="517998" y="34549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Компоненты-контейнеры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7C1EA-44CC-4909-A69A-496A42649161}"/>
              </a:ext>
            </a:extLst>
          </p:cNvPr>
          <p:cNvSpPr txBox="1"/>
          <p:nvPr/>
        </p:nvSpPr>
        <p:spPr>
          <a:xfrm>
            <a:off x="517998" y="71482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containers/VisibleTodoList.js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2B8368-9058-45B7-9704-E35F5F57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82" y="255583"/>
            <a:ext cx="7951022" cy="61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158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A86B57-A91D-404E-9F50-579FCA2B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8" y="280537"/>
            <a:ext cx="8309976" cy="62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53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5C8AE-5F55-417C-B49B-3EF9A4F59282}"/>
              </a:ext>
            </a:extLst>
          </p:cNvPr>
          <p:cNvSpPr txBox="1"/>
          <p:nvPr/>
        </p:nvSpPr>
        <p:spPr>
          <a:xfrm>
            <a:off x="9393641" y="42119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containers/FilterLink.js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F85D37-CECE-45A4-A830-01763EBA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1" y="136525"/>
            <a:ext cx="9017819" cy="64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498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B15C7-B007-4E90-96CC-8A8D1F7CC4DF}"/>
              </a:ext>
            </a:extLst>
          </p:cNvPr>
          <p:cNvSpPr txBox="1"/>
          <p:nvPr/>
        </p:nvSpPr>
        <p:spPr>
          <a:xfrm>
            <a:off x="464654" y="23277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Roboto" panose="02000000000000000000" pitchFamily="2" charset="0"/>
              </a:rPr>
              <a:t>Остальные компоненты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C22C4-E4BE-4E33-8649-0E851F6BCB57}"/>
              </a:ext>
            </a:extLst>
          </p:cNvPr>
          <p:cNvSpPr txBox="1"/>
          <p:nvPr/>
        </p:nvSpPr>
        <p:spPr>
          <a:xfrm>
            <a:off x="464654" y="71144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Roboto" panose="02000000000000000000" pitchFamily="2" charset="0"/>
              </a:rPr>
              <a:t>containers/AddTodo.js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C54EC8-F9BA-4CA1-B95F-E50C0E6F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90" y="232778"/>
            <a:ext cx="6238032" cy="6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3760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BADD9D-2BCB-4442-9416-4E5BF603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8" y="341383"/>
            <a:ext cx="8374810" cy="48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138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11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6" y="1016269"/>
            <a:ext cx="6193324" cy="56054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84131" y="445762"/>
            <a:ext cx="1025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Их можно обновлять по отдельности с помощью отдельных вызовов </a:t>
            </a:r>
            <a:r>
              <a:rPr lang="ru-RU" dirty="0" err="1"/>
              <a:t>setState</a:t>
            </a:r>
            <a:r>
              <a:rPr lang="ru-RU" dirty="0"/>
              <a:t>():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360734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09973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76613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4964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93459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79015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95853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75408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65954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42965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331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5417" y="384756"/>
            <a:ext cx="3560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Однонаправленный поток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5417" y="944525"/>
            <a:ext cx="11328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Компонент может передать своё состояние вниз по дереву в виде пропсов дочерних компонентов: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7" y="1504294"/>
            <a:ext cx="5751724" cy="80664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75416" y="2634379"/>
            <a:ext cx="1117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Компонент </a:t>
            </a:r>
            <a:r>
              <a:rPr lang="ru-RU" dirty="0" err="1"/>
              <a:t>FormattedDate</a:t>
            </a:r>
            <a:r>
              <a:rPr lang="ru-RU" dirty="0"/>
              <a:t> получает </a:t>
            </a:r>
            <a:r>
              <a:rPr lang="ru-RU" dirty="0" err="1"/>
              <a:t>date</a:t>
            </a:r>
            <a:r>
              <a:rPr lang="ru-RU" dirty="0"/>
              <a:t> через пропсы, но он не знает, откуда они взялись изначально — из состояния </a:t>
            </a:r>
            <a:r>
              <a:rPr lang="ru-RU" dirty="0" err="1"/>
              <a:t>Clock</a:t>
            </a:r>
            <a:r>
              <a:rPr lang="ru-RU" dirty="0"/>
              <a:t>, пропсов </a:t>
            </a:r>
            <a:r>
              <a:rPr lang="ru-RU" dirty="0" err="1"/>
              <a:t>Clock</a:t>
            </a:r>
            <a:r>
              <a:rPr lang="ru-RU" dirty="0"/>
              <a:t> или просто </a:t>
            </a:r>
            <a:r>
              <a:rPr lang="ru-RU" dirty="0" err="1"/>
              <a:t>JavaScript</a:t>
            </a:r>
            <a:r>
              <a:rPr lang="ru-RU" dirty="0"/>
              <a:t>-выражения: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5" y="3543439"/>
            <a:ext cx="8346145" cy="119481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66384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7399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21869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10027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47851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394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19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D0E624-F215-4C0D-9469-F6783832FA45}"/>
              </a:ext>
            </a:extLst>
          </p:cNvPr>
          <p:cNvSpPr txBox="1"/>
          <p:nvPr/>
        </p:nvSpPr>
        <p:spPr>
          <a:xfrm>
            <a:off x="792216" y="498929"/>
            <a:ext cx="1089003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Create</a:t>
            </a:r>
            <a:r>
              <a:rPr lang="ru-RU" sz="1800" u="sng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lang="ru-RU" sz="1800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React</a:t>
            </a:r>
            <a:r>
              <a:rPr lang="ru-RU" sz="1800" u="sng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lang="ru-RU" sz="1800" u="sng" dirty="0" err="1">
                <a:solidFill>
                  <a:srgbClr val="1A1A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App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— для создания </a:t>
            </a:r>
            <a:r>
              <a:rPr lang="ru-RU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нового </a:t>
            </a:r>
            <a:r>
              <a:rPr lang="ru-RU" sz="1800" b="1" u="sng" dirty="0">
                <a:solidFill>
                  <a:srgbClr val="1A1A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3"/>
              </a:rPr>
              <a:t>одностраничного</a:t>
            </a:r>
            <a:r>
              <a:rPr lang="ru-RU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приложения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на </a:t>
            </a:r>
            <a:r>
              <a:rPr lang="ru-RU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React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Необходимы </a:t>
            </a:r>
            <a:r>
              <a:rPr lang="ru-RU" dirty="0">
                <a:solidFill>
                  <a:srgbClr val="000000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не ниже версии 14.0.0 и </a:t>
            </a:r>
            <a:r>
              <a:rPr lang="ru-RU" dirty="0" err="1">
                <a:solidFill>
                  <a:srgbClr val="000000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npm</a:t>
            </a:r>
            <a:r>
              <a:rPr lang="ru-RU" dirty="0">
                <a:solidFill>
                  <a:srgbClr val="000000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не ниже версии 5.6</a:t>
            </a:r>
            <a:endParaRPr lang="ru-RU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C47C7-39EB-4447-AC38-27A72F8E529C}"/>
              </a:ext>
            </a:extLst>
          </p:cNvPr>
          <p:cNvSpPr txBox="1"/>
          <p:nvPr/>
        </p:nvSpPr>
        <p:spPr>
          <a:xfrm>
            <a:off x="792216" y="163625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Для создания проекта выполните команды:</a:t>
            </a:r>
            <a:endParaRPr lang="ru-RU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7EDD39E-42D1-48C2-A5B9-84D9B5AD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85275"/>
            <a:ext cx="4650828" cy="87716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npx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create-react-app my-app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FAC86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cd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my-app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 err="1">
                <a:ln>
                  <a:noFill/>
                </a:ln>
                <a:solidFill>
                  <a:srgbClr val="79B6F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npm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start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70EA-1997-4481-852C-1F6166033630}"/>
              </a:ext>
            </a:extLst>
          </p:cNvPr>
          <p:cNvSpPr txBox="1"/>
          <p:nvPr/>
        </p:nvSpPr>
        <p:spPr>
          <a:xfrm>
            <a:off x="792216" y="379556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Для создания проекта </a:t>
            </a:r>
            <a:r>
              <a:rPr lang="en-US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 TypeScript</a:t>
            </a:r>
            <a:r>
              <a:rPr lang="ru-RU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: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D490-62BF-458B-BFF3-9800950562C3}"/>
              </a:ext>
            </a:extLst>
          </p:cNvPr>
          <p:cNvSpPr txBox="1"/>
          <p:nvPr/>
        </p:nvSpPr>
        <p:spPr>
          <a:xfrm>
            <a:off x="792216" y="437552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 err="1">
                <a:effectLst/>
                <a:latin typeface="SFMono-Regular"/>
              </a:rPr>
              <a:t>npx</a:t>
            </a:r>
            <a:r>
              <a:rPr lang="en-US" i="0" dirty="0">
                <a:effectLst/>
                <a:latin typeface="SFMono-Regular"/>
              </a:rPr>
              <a:t> create-react-app my-app --template typescript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E5762-13B9-49BA-9552-C1EF0EFBFA10}"/>
              </a:ext>
            </a:extLst>
          </p:cNvPr>
          <p:cNvSpPr txBox="1"/>
          <p:nvPr/>
        </p:nvSpPr>
        <p:spPr>
          <a:xfrm>
            <a:off x="792216" y="503708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FMono-Regular"/>
              </a:rPr>
              <a:t>yarn create react-app my-app --template typescript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293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9" y="407802"/>
            <a:ext cx="3725333" cy="465058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36" y="657969"/>
            <a:ext cx="2689923" cy="374198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67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75150" y="334880"/>
            <a:ext cx="2130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Обработка событий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5150" y="920342"/>
            <a:ext cx="1112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События в </a:t>
            </a:r>
            <a:r>
              <a:rPr lang="ru-RU" dirty="0" err="1"/>
              <a:t>React</a:t>
            </a:r>
            <a:r>
              <a:rPr lang="ru-RU" dirty="0"/>
              <a:t> именуются в стиле </a:t>
            </a:r>
            <a:r>
              <a:rPr lang="ru-RU" dirty="0" err="1"/>
              <a:t>camelCase</a:t>
            </a:r>
            <a:r>
              <a:rPr lang="ru-RU" dirty="0"/>
              <a:t> вместо нижнего регистра.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JSX вы передаёте функцию как обработчик события вместо строки.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75150" y="1782803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Например, в </a:t>
            </a:r>
            <a:r>
              <a:rPr lang="en-US" dirty="0"/>
              <a:t>HTML: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0" y="2251890"/>
            <a:ext cx="5103620" cy="128933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75150" y="3857111"/>
            <a:ext cx="247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React </a:t>
            </a:r>
            <a:r>
              <a:rPr lang="ru-RU" dirty="0"/>
              <a:t>немного иначе: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" y="4366303"/>
            <a:ext cx="4763890" cy="116410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40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1" y="566082"/>
            <a:ext cx="9053071" cy="13292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1" y="2055329"/>
            <a:ext cx="6695402" cy="451172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3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7309" y="373764"/>
            <a:ext cx="11233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Компонент </a:t>
            </a:r>
            <a:r>
              <a:rPr lang="ru-RU" dirty="0" err="1"/>
              <a:t>Toggle</a:t>
            </a:r>
            <a:r>
              <a:rPr lang="ru-RU" dirty="0"/>
              <a:t> </a:t>
            </a:r>
            <a:r>
              <a:rPr lang="ru-RU" dirty="0" err="1"/>
              <a:t>рендерит</a:t>
            </a:r>
            <a:r>
              <a:rPr lang="ru-RU" dirty="0"/>
              <a:t> кнопку, которая позволяет пользователю переключать состояния между «Включено» и «Выключено»: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36439"/>
          <a:stretch/>
        </p:blipFill>
        <p:spPr>
          <a:xfrm>
            <a:off x="788611" y="1219600"/>
            <a:ext cx="8054362" cy="509807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28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85" y="588621"/>
            <a:ext cx="8645290" cy="305235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2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4058" y="395886"/>
            <a:ext cx="10501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Можете использовать синтаксис публичных полей класса чтобы правильно привязать </a:t>
            </a:r>
            <a:r>
              <a:rPr lang="ru-RU" dirty="0" err="1"/>
              <a:t>колбэки</a:t>
            </a:r>
            <a:r>
              <a:rPr lang="ru-RU" dirty="0"/>
              <a:t>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80" y="943485"/>
            <a:ext cx="10325777" cy="519130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075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1064" y="368131"/>
            <a:ext cx="3315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стрелочные функции в </a:t>
            </a:r>
            <a:r>
              <a:rPr lang="ru-RU" dirty="0" err="1"/>
              <a:t>колбэке</a:t>
            </a:r>
            <a:r>
              <a:rPr lang="ru-RU" dirty="0"/>
              <a:t>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4" y="872038"/>
            <a:ext cx="9936604" cy="514637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427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5938" y="484508"/>
            <a:ext cx="470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Передача аргументов в обработчики событий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7" y="1067547"/>
            <a:ext cx="10521619" cy="91088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117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48572" y="467883"/>
            <a:ext cx="2423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82C34"/>
                </a:solidFill>
                <a:latin typeface="-apple-system"/>
              </a:rPr>
              <a:t>Условный рендеринг</a:t>
            </a:r>
            <a:endParaRPr lang="ru-RU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71" y="961752"/>
            <a:ext cx="5829119" cy="267922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017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7927" y="323888"/>
            <a:ext cx="11349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Можно создать компонент </a:t>
            </a:r>
            <a:r>
              <a:rPr lang="ru-RU" dirty="0" err="1"/>
              <a:t>Greeting</a:t>
            </a:r>
            <a:r>
              <a:rPr lang="ru-RU" dirty="0"/>
              <a:t>, который отражает один из этих компонентов в зависимости от того, выполнен ли вход на сайт: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1103096"/>
            <a:ext cx="9379352" cy="425029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83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F30DA9-4762-4C9C-9B9C-9247F273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6" y="701143"/>
            <a:ext cx="8455181" cy="133260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969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7265" y="334879"/>
            <a:ext cx="2505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Переменные-элементы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5" y="826652"/>
            <a:ext cx="5563746" cy="545777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105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70808" y="340652"/>
            <a:ext cx="11150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LoginControl</a:t>
            </a:r>
            <a:r>
              <a:rPr lang="ru-RU" dirty="0"/>
              <a:t> </a:t>
            </a:r>
            <a:r>
              <a:rPr lang="ru-RU" dirty="0" err="1"/>
              <a:t>рендерит</a:t>
            </a:r>
            <a:r>
              <a:rPr lang="ru-RU" dirty="0"/>
              <a:t> либо &lt;</a:t>
            </a:r>
            <a:r>
              <a:rPr lang="ru-RU" dirty="0" err="1"/>
              <a:t>LoginButton</a:t>
            </a:r>
            <a:r>
              <a:rPr lang="ru-RU" dirty="0"/>
              <a:t> /&gt;, либо &lt;</a:t>
            </a:r>
            <a:r>
              <a:rPr lang="ru-RU" dirty="0" err="1"/>
              <a:t>LogoutButton</a:t>
            </a:r>
            <a:r>
              <a:rPr lang="ru-RU" dirty="0"/>
              <a:t> /&gt; в зависимости от текущего состояния, и всегда </a:t>
            </a:r>
            <a:r>
              <a:rPr lang="ru-RU" dirty="0" err="1"/>
              <a:t>рендерит</a:t>
            </a:r>
            <a:r>
              <a:rPr lang="ru-RU" dirty="0"/>
              <a:t> &lt;</a:t>
            </a:r>
            <a:r>
              <a:rPr lang="ru-RU" dirty="0" err="1"/>
              <a:t>Greeting</a:t>
            </a:r>
            <a:r>
              <a:rPr lang="ru-RU" dirty="0"/>
              <a:t> /&gt; 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8" y="986982"/>
            <a:ext cx="8910120" cy="529743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351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1" y="464961"/>
            <a:ext cx="9238450" cy="324251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569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6" y="395484"/>
            <a:ext cx="9180767" cy="392713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81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6338" y="334879"/>
            <a:ext cx="2187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Встроенные условия </a:t>
            </a:r>
            <a:r>
              <a:rPr lang="ru-RU" dirty="0" err="1"/>
              <a:t>if</a:t>
            </a:r>
            <a:r>
              <a:rPr lang="ru-RU" dirty="0"/>
              <a:t> с логическим оператором &amp;&amp;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33" y="122321"/>
            <a:ext cx="9186797" cy="654449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6338" y="1737051"/>
            <a:ext cx="2320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JavaScript-</a:t>
            </a:r>
            <a:r>
              <a:rPr lang="ru-RU" dirty="0"/>
              <a:t>выражение </a:t>
            </a:r>
          </a:p>
          <a:p>
            <a:r>
              <a:rPr lang="en-US" b="1" dirty="0"/>
              <a:t>true &amp;&amp; expression </a:t>
            </a:r>
            <a:r>
              <a:rPr lang="ru-RU" dirty="0"/>
              <a:t>всегда вычисляется как </a:t>
            </a:r>
            <a:r>
              <a:rPr lang="en-US" dirty="0"/>
              <a:t>expression, </a:t>
            </a:r>
            <a:r>
              <a:rPr lang="ru-RU" dirty="0"/>
              <a:t>а выражение </a:t>
            </a:r>
          </a:p>
          <a:p>
            <a:r>
              <a:rPr lang="en-US" b="1" dirty="0"/>
              <a:t>false &amp;&amp; expression </a:t>
            </a:r>
            <a:r>
              <a:rPr lang="en-US" dirty="0"/>
              <a:t>— </a:t>
            </a:r>
            <a:r>
              <a:rPr lang="ru-RU" dirty="0"/>
              <a:t>как </a:t>
            </a:r>
            <a:r>
              <a:rPr lang="en-US" dirty="0"/>
              <a:t>false.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326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70808" y="340513"/>
            <a:ext cx="11200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Ложное выражение, как ожидается, пропустит элемент после &amp;&amp;, но при этом выведет результат этого выражения. В примере ниже метод </a:t>
            </a:r>
            <a:r>
              <a:rPr lang="ru-RU" dirty="0" err="1"/>
              <a:t>render</a:t>
            </a:r>
            <a:r>
              <a:rPr lang="ru-RU" dirty="0"/>
              <a:t> вернёт &lt;</a:t>
            </a:r>
            <a:r>
              <a:rPr lang="ru-RU" dirty="0" err="1"/>
              <a:t>div</a:t>
            </a:r>
            <a:r>
              <a:rPr lang="ru-RU" dirty="0"/>
              <a:t>&gt;0&lt;/</a:t>
            </a:r>
            <a:r>
              <a:rPr lang="ru-RU" dirty="0" err="1"/>
              <a:t>div</a:t>
            </a:r>
            <a:r>
              <a:rPr lang="ru-RU" dirty="0"/>
              <a:t>&gt;.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7" y="1108773"/>
            <a:ext cx="7751173" cy="289796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880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20684" y="429137"/>
            <a:ext cx="10900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Встроенные условия </a:t>
            </a:r>
            <a:r>
              <a:rPr lang="ru-RU" dirty="0" err="1">
                <a:solidFill>
                  <a:srgbClr val="000000"/>
                </a:solidFill>
                <a:latin typeface="-apple-system"/>
              </a:rPr>
              <a:t>if-else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 с тернарным оператором</a:t>
            </a:r>
            <a:endParaRPr lang="ru-RU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0684" y="950021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condition ? true : false.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9" y="1470904"/>
            <a:ext cx="10113163" cy="305121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096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4180" y="445762"/>
            <a:ext cx="11083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Можно использовать и с выражениями покрупнее, но это может сделать код менее очевидным: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0" y="1047851"/>
            <a:ext cx="8323813" cy="39569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987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3081" y="384756"/>
            <a:ext cx="2577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Предотвращение рендеринга компонента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1765" y="1587422"/>
            <a:ext cx="28605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Например, будет ли содержимое &lt;</a:t>
            </a:r>
            <a:r>
              <a:rPr lang="ru-RU" dirty="0" err="1"/>
              <a:t>WarningBanner</a:t>
            </a:r>
            <a:r>
              <a:rPr lang="ru-RU" dirty="0"/>
              <a:t> /&gt; </a:t>
            </a:r>
            <a:r>
              <a:rPr lang="ru-RU" dirty="0" err="1"/>
              <a:t>отрендерено</a:t>
            </a:r>
            <a:r>
              <a:rPr lang="ru-RU" dirty="0"/>
              <a:t>, зависит от значения </a:t>
            </a:r>
            <a:r>
              <a:rPr lang="ru-RU" dirty="0" err="1"/>
              <a:t>пропа</a:t>
            </a:r>
            <a:r>
              <a:rPr lang="ru-RU" dirty="0"/>
              <a:t> под именем </a:t>
            </a:r>
            <a:r>
              <a:rPr lang="ru-RU" dirty="0" err="1"/>
              <a:t>warn</a:t>
            </a:r>
            <a:r>
              <a:rPr lang="ru-RU" dirty="0"/>
              <a:t>. Если значение </a:t>
            </a:r>
            <a:r>
              <a:rPr lang="ru-RU" dirty="0" err="1"/>
              <a:t>false</a:t>
            </a:r>
            <a:r>
              <a:rPr lang="ru-RU" dirty="0"/>
              <a:t>, компонент ничего не </a:t>
            </a:r>
            <a:r>
              <a:rPr lang="ru-RU" dirty="0" err="1"/>
              <a:t>рендерит</a:t>
            </a:r>
            <a:r>
              <a:rPr lang="ru-RU" dirty="0"/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38" y="384756"/>
            <a:ext cx="8740566" cy="639720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20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6" y="317083"/>
            <a:ext cx="8051915" cy="633314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79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F1C388-CF30-40B3-9EAB-FC4C1C04F53C}"/>
              </a:ext>
            </a:extLst>
          </p:cNvPr>
          <p:cNvSpPr txBox="1"/>
          <p:nvPr/>
        </p:nvSpPr>
        <p:spPr>
          <a:xfrm>
            <a:off x="807983" y="57996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JSX — расширение языка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JavaScript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4ADD8-3EDB-420B-8FBB-19EB3E4E81E2}"/>
              </a:ext>
            </a:extLst>
          </p:cNvPr>
          <p:cNvSpPr txBox="1"/>
          <p:nvPr/>
        </p:nvSpPr>
        <p:spPr>
          <a:xfrm>
            <a:off x="807983" y="1343485"/>
            <a:ext cx="10842734" cy="1218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компиляции каждое JSX-выражение становится обычным вызовом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-функции, результат которого — объект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412E21-09C6-4DFC-AAED-5D299DCD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84" y="2430631"/>
            <a:ext cx="6434177" cy="7869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2112C-420C-4725-B18D-A191D99AEA40}"/>
              </a:ext>
            </a:extLst>
          </p:cNvPr>
          <p:cNvSpPr txBox="1"/>
          <p:nvPr/>
        </p:nvSpPr>
        <p:spPr>
          <a:xfrm>
            <a:off x="807984" y="385918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Встраивание выражений в 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JSX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725EEE3-0960-4328-A855-9CEE2B19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83" y="4611061"/>
            <a:ext cx="6971167" cy="104876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250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7708" y="434632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Списки и ключи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773179-0EDE-48E9-97C8-4E04E945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9" y="989709"/>
            <a:ext cx="7410665" cy="1435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D1657-0C29-4BFA-9255-571543ACDB52}"/>
              </a:ext>
            </a:extLst>
          </p:cNvPr>
          <p:cNvSpPr txBox="1"/>
          <p:nvPr/>
        </p:nvSpPr>
        <p:spPr>
          <a:xfrm>
            <a:off x="476907" y="291325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Отрисовка несколько компонентов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CB887C-D627-4DF7-BC20-F231E8FE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9" y="3560588"/>
            <a:ext cx="6093372" cy="1948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0805E4-393E-4E39-9CB3-02713C3DA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953" y="3575410"/>
            <a:ext cx="5591578" cy="18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11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1107B-C42C-4CA1-990C-AB0910C052A5}"/>
              </a:ext>
            </a:extLst>
          </p:cNvPr>
          <p:cNvSpPr txBox="1"/>
          <p:nvPr/>
        </p:nvSpPr>
        <p:spPr>
          <a:xfrm>
            <a:off x="571500" y="29618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Простой компонент списка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BAFDCA-362B-43FF-8C07-E264A4FB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812809"/>
            <a:ext cx="6381093" cy="56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21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0517B-BF86-48A8-AFC0-5E9DFEF6246B}"/>
              </a:ext>
            </a:extLst>
          </p:cNvPr>
          <p:cNvSpPr txBox="1"/>
          <p:nvPr/>
        </p:nvSpPr>
        <p:spPr>
          <a:xfrm>
            <a:off x="476907" y="331104"/>
            <a:ext cx="1144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Назначим значение для атрибута </a:t>
            </a:r>
            <a:r>
              <a:rPr lang="ru-RU" dirty="0" err="1"/>
              <a:t>key</a:t>
            </a:r>
            <a:r>
              <a:rPr lang="ru-RU" dirty="0"/>
              <a:t> элементам списка внутри </a:t>
            </a:r>
            <a:r>
              <a:rPr lang="ru-RU" dirty="0" err="1"/>
              <a:t>numbers.map</a:t>
            </a:r>
            <a:r>
              <a:rPr lang="ru-RU" dirty="0"/>
              <a:t>()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5496B-A4C1-4761-A01E-049E2D01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7" y="700436"/>
            <a:ext cx="6396859" cy="60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06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684D1-847E-4AB3-84F6-A16B29CF46FA}"/>
              </a:ext>
            </a:extLst>
          </p:cNvPr>
          <p:cNvSpPr txBox="1"/>
          <p:nvPr/>
        </p:nvSpPr>
        <p:spPr>
          <a:xfrm>
            <a:off x="618796" y="39077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Ключи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51B72-F452-40C0-97B9-86B03AC40C07}"/>
              </a:ext>
            </a:extLst>
          </p:cNvPr>
          <p:cNvSpPr txBox="1"/>
          <p:nvPr/>
        </p:nvSpPr>
        <p:spPr>
          <a:xfrm>
            <a:off x="618796" y="870521"/>
            <a:ext cx="11236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Ключи должны быть заданы элементам внутри массива, чтобы предоставить элементам постоянный идентификатор: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105BF-642E-43BE-994F-AE360FBA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93" y="1612845"/>
            <a:ext cx="6119107" cy="22566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F1E37D-56ED-4DD2-B872-8A4A70BF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3" y="4210533"/>
            <a:ext cx="5973275" cy="209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03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ACD57-93C0-404E-9ABF-1052C0494974}"/>
              </a:ext>
            </a:extLst>
          </p:cNvPr>
          <p:cNvSpPr txBox="1"/>
          <p:nvPr/>
        </p:nvSpPr>
        <p:spPr>
          <a:xfrm>
            <a:off x="398078" y="346869"/>
            <a:ext cx="1136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крайнем случае можно использовать индекс элемента в качестве ключа: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EA0FDF-EC4A-4FFD-88CF-F02A0D00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78" y="921298"/>
            <a:ext cx="9606008" cy="250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8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E5D6A-CAF2-4F0A-BB41-A0FDF098114B}"/>
              </a:ext>
            </a:extLst>
          </p:cNvPr>
          <p:cNvSpPr txBox="1"/>
          <p:nvPr/>
        </p:nvSpPr>
        <p:spPr>
          <a:xfrm>
            <a:off x="508438" y="34347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Выделение компонентов с ключами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8A6A3-A698-4DD6-9FCE-FBFC57B5C6E5}"/>
              </a:ext>
            </a:extLst>
          </p:cNvPr>
          <p:cNvSpPr txBox="1"/>
          <p:nvPr/>
        </p:nvSpPr>
        <p:spPr>
          <a:xfrm>
            <a:off x="508438" y="71281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Пример: неправильное назначение ключа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28F601-1B0A-4577-A84D-B78CC8433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34"/>
          <a:stretch/>
        </p:blipFill>
        <p:spPr>
          <a:xfrm>
            <a:off x="508438" y="1287408"/>
            <a:ext cx="7595038" cy="38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2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2298E-86DC-452A-A612-DA2A5738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339572"/>
            <a:ext cx="7248856" cy="45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86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5AA367-62E3-4190-8309-9CEDC3A4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9" y="534790"/>
            <a:ext cx="5958636" cy="21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24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AB16B-89BA-4164-BBE6-5DDB1A7672C4}"/>
              </a:ext>
            </a:extLst>
          </p:cNvPr>
          <p:cNvSpPr txBox="1"/>
          <p:nvPr/>
        </p:nvSpPr>
        <p:spPr>
          <a:xfrm>
            <a:off x="461141" y="422305"/>
            <a:ext cx="2534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Пример: Корректное использование ключа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DE08B6-307E-4D50-B57F-EFD2D85F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97" y="171204"/>
            <a:ext cx="7672443" cy="651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70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69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670E7B-0E51-4077-8F73-5BF9F751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1" y="534790"/>
            <a:ext cx="5933568" cy="21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6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94384-6BE0-4875-8905-07106572FEAD}"/>
              </a:ext>
            </a:extLst>
          </p:cNvPr>
          <p:cNvSpPr txBox="1"/>
          <p:nvPr/>
        </p:nvSpPr>
        <p:spPr>
          <a:xfrm>
            <a:off x="587264" y="504525"/>
            <a:ext cx="10763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Встраиваем результат вызова </a:t>
            </a:r>
            <a:r>
              <a:rPr lang="ru-RU" dirty="0" err="1"/>
              <a:t>JavaScript</a:t>
            </a:r>
            <a:r>
              <a:rPr lang="ru-RU" dirty="0"/>
              <a:t>-функции </a:t>
            </a:r>
            <a:r>
              <a:rPr lang="ru-RU" dirty="0" err="1"/>
              <a:t>formatName</a:t>
            </a:r>
            <a:r>
              <a:rPr lang="ru-RU" dirty="0"/>
              <a:t>(</a:t>
            </a:r>
            <a:r>
              <a:rPr lang="ru-RU" dirty="0" err="1"/>
              <a:t>user</a:t>
            </a:r>
            <a:r>
              <a:rPr lang="ru-RU" dirty="0"/>
              <a:t>) в элемент &lt;h1&gt;: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529226-FD96-4216-BFFA-2C6CE5B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1" y="1158645"/>
            <a:ext cx="6840027" cy="515148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1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6798D-6030-4739-89B7-8BF2E5E6DE5E}"/>
              </a:ext>
            </a:extLst>
          </p:cNvPr>
          <p:cNvSpPr txBox="1"/>
          <p:nvPr/>
        </p:nvSpPr>
        <p:spPr>
          <a:xfrm>
            <a:off x="429610" y="378401"/>
            <a:ext cx="10622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Ключи должны быть уникальными только в пределах элементов одного уровня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E612B6-00CA-4A76-BD64-03C21B60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0" y="747733"/>
            <a:ext cx="6381093" cy="60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60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741B45-FA7B-47D9-A2CA-F44D7D5D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5" y="201513"/>
            <a:ext cx="9273209" cy="64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37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16C3B-1461-4F21-8426-2C6B7C13B2AD}"/>
              </a:ext>
            </a:extLst>
          </p:cNvPr>
          <p:cNvSpPr txBox="1"/>
          <p:nvPr/>
        </p:nvSpPr>
        <p:spPr>
          <a:xfrm>
            <a:off x="508438" y="409932"/>
            <a:ext cx="10984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Компонент </a:t>
            </a:r>
            <a:r>
              <a:rPr lang="ru-RU" dirty="0" err="1"/>
              <a:t>Post</a:t>
            </a:r>
            <a:r>
              <a:rPr lang="ru-RU" dirty="0"/>
              <a:t> может получить значение props.id, но не </a:t>
            </a:r>
            <a:r>
              <a:rPr lang="ru-RU" dirty="0" err="1"/>
              <a:t>props.key</a:t>
            </a:r>
            <a:r>
              <a:rPr lang="ru-RU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90ECC3-B905-4D55-96F1-4D81D82F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9" y="881740"/>
            <a:ext cx="5746440" cy="24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8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44A97-33FA-420E-8EA9-E24A78AE5E58}"/>
              </a:ext>
            </a:extLst>
          </p:cNvPr>
          <p:cNvSpPr txBox="1"/>
          <p:nvPr/>
        </p:nvSpPr>
        <p:spPr>
          <a:xfrm>
            <a:off x="508438" y="3277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Встраивание </a:t>
            </a:r>
            <a:r>
              <a:rPr lang="en-US" dirty="0"/>
              <a:t>map() </a:t>
            </a:r>
            <a:r>
              <a:rPr lang="ru-RU" dirty="0"/>
              <a:t>в </a:t>
            </a:r>
            <a:r>
              <a:rPr lang="en-US" dirty="0"/>
              <a:t>JSX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C397D1-E8B2-4D0A-95A5-ACEDDD65C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98" y="327713"/>
            <a:ext cx="7518016" cy="58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66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1B14-8910-4705-819D-D11CFB3B2650}"/>
              </a:ext>
            </a:extLst>
          </p:cNvPr>
          <p:cNvSpPr txBox="1"/>
          <p:nvPr/>
        </p:nvSpPr>
        <p:spPr>
          <a:xfrm>
            <a:off x="413845" y="397555"/>
            <a:ext cx="11236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JSX позволяет встраивать любое выражение в фигурных скобках, поэтому мы могли встроить результат вызова </a:t>
            </a:r>
            <a:r>
              <a:rPr lang="ru-RU" dirty="0" err="1"/>
              <a:t>map</a:t>
            </a:r>
            <a:r>
              <a:rPr lang="ru-RU" dirty="0"/>
              <a:t>():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26ED8B-F53A-41F5-A2D8-6635941B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5" y="1236396"/>
            <a:ext cx="6176141" cy="46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88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6F6CF-4849-4B72-BDA4-0D2327C75697}"/>
              </a:ext>
            </a:extLst>
          </p:cNvPr>
          <p:cNvSpPr txBox="1"/>
          <p:nvPr/>
        </p:nvSpPr>
        <p:spPr>
          <a:xfrm>
            <a:off x="5563914" y="40654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Формы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7ACAB-7A83-433D-873E-05CFCD8211DB}"/>
              </a:ext>
            </a:extLst>
          </p:cNvPr>
          <p:cNvSpPr txBox="1"/>
          <p:nvPr/>
        </p:nvSpPr>
        <p:spPr>
          <a:xfrm>
            <a:off x="871044" y="77587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Эта форма в обычном HTML принимает только имя: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D0FAF9-D0EE-4592-8F21-A8B6C910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44" y="1401694"/>
            <a:ext cx="7169370" cy="29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3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4C128-34D0-47BC-A16D-2D522AD1C74E}"/>
              </a:ext>
            </a:extLst>
          </p:cNvPr>
          <p:cNvSpPr txBox="1"/>
          <p:nvPr/>
        </p:nvSpPr>
        <p:spPr>
          <a:xfrm>
            <a:off x="555735" y="37501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Контролируемые компоненты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4D1384-E9BF-4EA8-85DD-5F7732DF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5" y="966977"/>
            <a:ext cx="6507217" cy="54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4940A-E349-495A-9CBB-5C0F2338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1" y="528089"/>
            <a:ext cx="9820040" cy="512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72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AFD8C-888F-4BF2-A300-CD0AF59195B4}"/>
              </a:ext>
            </a:extLst>
          </p:cNvPr>
          <p:cNvSpPr txBox="1"/>
          <p:nvPr/>
        </p:nvSpPr>
        <p:spPr>
          <a:xfrm>
            <a:off x="429610" y="346869"/>
            <a:ext cx="1120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контролируемом компоненте каждое изменение состояния будет связано с функцией-обработчиком.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CA0EB4-DFD9-452D-98AE-41AA447A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0" y="974278"/>
            <a:ext cx="8887811" cy="14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093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79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E94A3-26BC-4924-BFC8-4A88F18C9034}"/>
              </a:ext>
            </a:extLst>
          </p:cNvPr>
          <p:cNvSpPr txBox="1"/>
          <p:nvPr/>
        </p:nvSpPr>
        <p:spPr>
          <a:xfrm>
            <a:off x="445375" y="315338"/>
            <a:ext cx="1068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HTML элемент &lt;</a:t>
            </a:r>
            <a:r>
              <a:rPr lang="ru-RU" dirty="0" err="1"/>
              <a:t>textarea</a:t>
            </a:r>
            <a:r>
              <a:rPr lang="ru-RU" dirty="0"/>
              <a:t>&gt; определяет свой текст по дочерним элементам: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4656DF-15AF-44CB-A877-C5A12B5E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4" y="764643"/>
            <a:ext cx="8646387" cy="13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07DC6A-7958-448A-8D44-D58BC775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9" y="471858"/>
            <a:ext cx="7845493" cy="25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F80FD-A787-4BBB-8D23-D65EA472C2B5}"/>
              </a:ext>
            </a:extLst>
          </p:cNvPr>
          <p:cNvSpPr txBox="1"/>
          <p:nvPr/>
        </p:nvSpPr>
        <p:spPr>
          <a:xfrm>
            <a:off x="589059" y="349452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Использование атрибутов 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JSX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260842-5817-43AC-93F7-BC81E26C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9" y="4147036"/>
            <a:ext cx="8738022" cy="8033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6222B9-B0CC-4967-99DD-F6AE6B71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9" y="5254743"/>
            <a:ext cx="8577732" cy="84851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605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54DB48-0768-4F20-B328-1F84D978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5" y="219560"/>
            <a:ext cx="8737516" cy="6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3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5B1864-2DBD-48A2-8333-720A346E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0" y="403105"/>
            <a:ext cx="11289062" cy="53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6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9872B-20C9-4455-B860-9690C63F718F}"/>
              </a:ext>
            </a:extLst>
          </p:cNvPr>
          <p:cNvSpPr txBox="1"/>
          <p:nvPr/>
        </p:nvSpPr>
        <p:spPr>
          <a:xfrm>
            <a:off x="524203" y="35924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HTML &lt;</a:t>
            </a:r>
            <a:r>
              <a:rPr lang="ru-RU" dirty="0" err="1"/>
              <a:t>select</a:t>
            </a:r>
            <a:r>
              <a:rPr lang="ru-RU" dirty="0"/>
              <a:t>&gt; создаёт выпадающий список.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2F6E16-E7A8-4876-A85D-B94019EF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2" y="904107"/>
            <a:ext cx="7589887" cy="25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682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5A638-9135-41F0-BFCF-ABAA96B35FB5}"/>
              </a:ext>
            </a:extLst>
          </p:cNvPr>
          <p:cNvSpPr txBox="1"/>
          <p:nvPr/>
        </p:nvSpPr>
        <p:spPr>
          <a:xfrm>
            <a:off x="429610" y="394166"/>
            <a:ext cx="11378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React </a:t>
            </a:r>
            <a:r>
              <a:rPr lang="ru-RU" dirty="0"/>
              <a:t>вместо атрибута </a:t>
            </a:r>
            <a:r>
              <a:rPr lang="en-US" dirty="0"/>
              <a:t>selected </a:t>
            </a:r>
            <a:r>
              <a:rPr lang="ru-RU" dirty="0"/>
              <a:t>использует атрибут </a:t>
            </a:r>
            <a:r>
              <a:rPr lang="en-US" dirty="0"/>
              <a:t>value </a:t>
            </a:r>
            <a:r>
              <a:rPr lang="ru-RU" dirty="0"/>
              <a:t>в корневом теге </a:t>
            </a:r>
            <a:r>
              <a:rPr lang="en-US" dirty="0"/>
              <a:t>select.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7FA5B-5FF5-4842-BA24-2DC69D4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9" y="763498"/>
            <a:ext cx="7185135" cy="592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39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78851B-3D8E-4D80-9A18-48E19EF8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2" y="228145"/>
            <a:ext cx="10297163" cy="632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9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BEAFB-7733-4A55-94CB-27C10519FE92}"/>
              </a:ext>
            </a:extLst>
          </p:cNvPr>
          <p:cNvSpPr txBox="1"/>
          <p:nvPr/>
        </p:nvSpPr>
        <p:spPr>
          <a:xfrm>
            <a:off x="366548" y="362635"/>
            <a:ext cx="1145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Можно передать массив в атрибут </a:t>
            </a:r>
            <a:r>
              <a:rPr lang="ru-RU" dirty="0" err="1"/>
              <a:t>value</a:t>
            </a:r>
            <a:r>
              <a:rPr lang="ru-RU" dirty="0"/>
              <a:t>, что позволяет вам выбрать несколько пунктов в теге </a:t>
            </a:r>
            <a:r>
              <a:rPr lang="ru-RU" dirty="0" err="1"/>
              <a:t>select</a:t>
            </a:r>
            <a:r>
              <a:rPr lang="ru-RU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A03F1A-A8C0-4F0E-B393-DF51D2D8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9" y="980381"/>
            <a:ext cx="6218828" cy="73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4F284-D0CA-4C3A-B4A2-903A05383C32}"/>
              </a:ext>
            </a:extLst>
          </p:cNvPr>
          <p:cNvSpPr txBox="1"/>
          <p:nvPr/>
        </p:nvSpPr>
        <p:spPr>
          <a:xfrm>
            <a:off x="366548" y="1966854"/>
            <a:ext cx="11457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HTML элемент &lt;</a:t>
            </a:r>
            <a:r>
              <a:rPr lang="ru-RU" dirty="0" err="1"/>
              <a:t>input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="</a:t>
            </a:r>
            <a:r>
              <a:rPr lang="ru-RU" dirty="0" err="1"/>
              <a:t>file</a:t>
            </a:r>
            <a:r>
              <a:rPr lang="ru-RU" dirty="0"/>
              <a:t>"&gt; позволяет пользователю выбрать один или несколько файлов из устройства хранения для загрузки на сервер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0667DE-FD3C-41B9-B7BF-C53C218F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9" y="2696116"/>
            <a:ext cx="4168096" cy="8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0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E303F-17C3-42B0-99D9-956A1A29ABA4}"/>
              </a:ext>
            </a:extLst>
          </p:cNvPr>
          <p:cNvSpPr txBox="1"/>
          <p:nvPr/>
        </p:nvSpPr>
        <p:spPr>
          <a:xfrm>
            <a:off x="429610" y="359245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Обработка нескольких полей ввода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F48C2A-4540-454D-B269-2E19E2B3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87"/>
          <a:stretch/>
        </p:blipFill>
        <p:spPr>
          <a:xfrm>
            <a:off x="429610" y="909035"/>
            <a:ext cx="10622018" cy="44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6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131BFB-9CA9-4196-A45E-4FB7D7E3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90" y="375731"/>
            <a:ext cx="10893491" cy="45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5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D5501B-346F-4C5A-A828-396E1F68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85" y="552049"/>
            <a:ext cx="7083622" cy="46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85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89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D3F9B2-DEBD-4D77-9B2A-C12B3DCB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49" y="456784"/>
            <a:ext cx="7762123" cy="50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8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E1E07D-BBC8-4BC6-B462-FAF4F1983DEF}"/>
              </a:ext>
            </a:extLst>
          </p:cNvPr>
          <p:cNvSpPr txBox="1"/>
          <p:nvPr/>
        </p:nvSpPr>
        <p:spPr>
          <a:xfrm>
            <a:off x="508437" y="46960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Использование дочерних элементов в JSX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3825E7-B725-4F9B-A658-A914AB5A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7" y="1206305"/>
            <a:ext cx="6922996" cy="8905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1DD465-E93F-4E87-A8C7-FCEA469E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7" y="2418255"/>
            <a:ext cx="4836073" cy="251846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365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AA02E4-6A13-40F7-BD3F-F014D604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6" y="741083"/>
            <a:ext cx="3007406" cy="136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9A9FE-439C-4AAB-9A8C-97C99D8F0C42}"/>
              </a:ext>
            </a:extLst>
          </p:cNvPr>
          <p:cNvSpPr txBox="1"/>
          <p:nvPr/>
        </p:nvSpPr>
        <p:spPr>
          <a:xfrm>
            <a:off x="673976" y="242452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эквивалентно этому коду в ES5: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DD6417-6B6D-47C6-A4D3-C48F7974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6" y="3009841"/>
            <a:ext cx="4802943" cy="14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99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3ED7-CB75-4E4C-A24E-40437000FFAE}"/>
              </a:ext>
            </a:extLst>
          </p:cNvPr>
          <p:cNvSpPr txBox="1"/>
          <p:nvPr/>
        </p:nvSpPr>
        <p:spPr>
          <a:xfrm>
            <a:off x="429610" y="40654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Значение </a:t>
            </a:r>
            <a:r>
              <a:rPr lang="ru-RU" dirty="0" err="1"/>
              <a:t>null</a:t>
            </a:r>
            <a:r>
              <a:rPr lang="ru-RU" dirty="0"/>
              <a:t> в контролируемом компоненте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8D6634-F7D8-4352-A571-6F79DBE8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6" y="960459"/>
            <a:ext cx="8644454" cy="21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6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AABDF-96DD-414B-9C7A-C0B4D644073C}"/>
              </a:ext>
            </a:extLst>
          </p:cNvPr>
          <p:cNvSpPr txBox="1"/>
          <p:nvPr/>
        </p:nvSpPr>
        <p:spPr>
          <a:xfrm>
            <a:off x="4985845" y="40654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Подъём состояния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B924B-0F2A-4066-9772-66F910D89478}"/>
              </a:ext>
            </a:extLst>
          </p:cNvPr>
          <p:cNvSpPr txBox="1"/>
          <p:nvPr/>
        </p:nvSpPr>
        <p:spPr>
          <a:xfrm>
            <a:off x="539969" y="965114"/>
            <a:ext cx="11189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BoilingVerdict</a:t>
            </a:r>
            <a:r>
              <a:rPr lang="ru-RU" dirty="0"/>
              <a:t> принимает температуру по шкале Цельсия в качестве свойства и выводит, достаточно ли подходит температура для кипячения воды: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14F9E1-18C4-4F9F-B5C0-35F2233F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8" y="1800686"/>
            <a:ext cx="5557735" cy="253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0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E7BA5-6667-4FC2-ABE7-60291586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13" y="399548"/>
            <a:ext cx="9193783" cy="45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61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D17150-478D-48E8-A86C-0884EFC1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0" y="332935"/>
            <a:ext cx="9756978" cy="638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14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183D5-DF36-4C09-B166-55972AB822F3}"/>
              </a:ext>
            </a:extLst>
          </p:cNvPr>
          <p:cNvSpPr txBox="1"/>
          <p:nvPr/>
        </p:nvSpPr>
        <p:spPr>
          <a:xfrm>
            <a:off x="571500" y="32771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Добавление второго поля ввода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2BAE2-6537-4BBB-917B-0C42FB13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97045"/>
            <a:ext cx="8039100" cy="5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061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43AD38-2BEE-4FEC-852C-E83ACC1A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5" y="470907"/>
            <a:ext cx="10536398" cy="50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010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850C-3C56-48A5-9A85-D04B40E994C5}"/>
              </a:ext>
            </a:extLst>
          </p:cNvPr>
          <p:cNvSpPr txBox="1"/>
          <p:nvPr/>
        </p:nvSpPr>
        <p:spPr>
          <a:xfrm>
            <a:off x="350782" y="457228"/>
            <a:ext cx="11347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Теперь мы можем изменить </a:t>
            </a:r>
            <a:r>
              <a:rPr lang="ru-RU" dirty="0" err="1"/>
              <a:t>Calculator</a:t>
            </a:r>
            <a:r>
              <a:rPr lang="ru-RU" dirty="0"/>
              <a:t>, чтобы отрисовать два отдельных поля ввода температуры: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D6D986-8AB5-4926-861D-5EB335CF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2" y="850208"/>
            <a:ext cx="6885590" cy="40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872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6A228-A142-4E7E-BD5E-5B5513A4CAF4}"/>
              </a:ext>
            </a:extLst>
          </p:cNvPr>
          <p:cNvSpPr txBox="1"/>
          <p:nvPr/>
        </p:nvSpPr>
        <p:spPr>
          <a:xfrm>
            <a:off x="555734" y="43807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Написание функций для конвертации температур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2A974E-7A2B-44D4-BD36-17539196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4" y="1046803"/>
            <a:ext cx="5908128" cy="31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64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B33F-535A-4D66-94AD-27902166E563}" type="slidenum">
              <a:rPr lang="ru-RU" smtClean="0"/>
              <a:t>99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5F13B-5146-44B8-9958-2443BFB36A7F}"/>
              </a:ext>
            </a:extLst>
          </p:cNvPr>
          <p:cNvSpPr txBox="1"/>
          <p:nvPr/>
        </p:nvSpPr>
        <p:spPr>
          <a:xfrm>
            <a:off x="445376" y="350259"/>
            <a:ext cx="1131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Функция возвращает пустую строку при некорректном значении аргумента </a:t>
            </a:r>
            <a:r>
              <a:rPr lang="ru-RU" dirty="0" err="1"/>
              <a:t>temperature</a:t>
            </a:r>
            <a:r>
              <a:rPr lang="ru-RU" dirty="0"/>
              <a:t>, и округляет возвращаемое значение до трёх чисел после запятой: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8C84B0-500A-46B4-A6FC-ABF9A624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5" y="1180785"/>
            <a:ext cx="8745921" cy="40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1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3191</Words>
  <Application>Microsoft Office PowerPoint</Application>
  <PresentationFormat>Широкоэкранный</PresentationFormat>
  <Paragraphs>794</Paragraphs>
  <Slides>394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394</vt:i4>
      </vt:variant>
    </vt:vector>
  </HeadingPairs>
  <TitlesOfParts>
    <vt:vector size="409" baseType="lpstr">
      <vt:lpstr>-apple-system</vt:lpstr>
      <vt:lpstr>Arial</vt:lpstr>
      <vt:lpstr>Calibri</vt:lpstr>
      <vt:lpstr>Calibri Light</vt:lpstr>
      <vt:lpstr>Consolas</vt:lpstr>
      <vt:lpstr>HeliosExtC</vt:lpstr>
      <vt:lpstr>HeliosExtC-bold</vt:lpstr>
      <vt:lpstr>Monaco</vt:lpstr>
      <vt:lpstr>Roboto</vt:lpstr>
      <vt:lpstr>Segoe UI</vt:lpstr>
      <vt:lpstr>SFMono-Regular</vt:lpstr>
      <vt:lpstr>Source Sans Pro</vt:lpstr>
      <vt:lpstr>source-code-pro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Marina</dc:creator>
  <cp:lastModifiedBy>Marina</cp:lastModifiedBy>
  <cp:revision>47</cp:revision>
  <dcterms:created xsi:type="dcterms:W3CDTF">2023-03-10T06:02:26Z</dcterms:created>
  <dcterms:modified xsi:type="dcterms:W3CDTF">2025-02-27T07:30:34Z</dcterms:modified>
</cp:coreProperties>
</file>